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71" r:id="rId5"/>
    <p:sldId id="258" r:id="rId6"/>
    <p:sldId id="259" r:id="rId7"/>
    <p:sldId id="274" r:id="rId8"/>
    <p:sldId id="275" r:id="rId9"/>
    <p:sldId id="279" r:id="rId10"/>
    <p:sldId id="282" r:id="rId11"/>
    <p:sldId id="280" r:id="rId12"/>
    <p:sldId id="281" r:id="rId13"/>
    <p:sldId id="283"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B30E5-2957-8DD4-75B8-72D93C35F24E}"/>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B2C65AEC-437D-7C00-D5E1-58851A8007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D78589A-12D2-EC83-B387-CB047338E049}"/>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3DF4EDE3-90B4-F829-5FA8-8F190F5F3E6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8A5F487-5C53-349B-CC19-47B8314D8BC9}"/>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1467497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36D557-201D-43C9-AA20-B8571847FB0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3C849C2-38BE-968E-18F7-7E7B644AE61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2971527-3F77-85B1-2171-476F150F500B}"/>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5B27AD88-8BF9-CB96-FAC2-7338C3836E9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D49030F-2A4E-193C-CAA1-E3152DE2835F}"/>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33762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9A5600B3-5FDE-EAC7-9EB9-C68B27B86AF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7982F94-9BFF-DF77-0C0E-04D38D7D79D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1CC61DF-746D-74A2-E0AD-869EACBE49CD}"/>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A2B5017C-13B3-4923-2B4F-5FF62411301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517FA3B-EEA0-8624-3705-B2BBDD7587CD}"/>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136722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116DF3-ABB2-8422-147A-B3A499FAE50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6E141C0-CD32-3C7C-AA3C-D703A3AF5578}"/>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7C13749-1180-497F-FF22-2456069D3160}"/>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B76C6DE8-B06B-6272-C839-5BF25CF1C8B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AE9CC8F-97C5-65CF-267E-485C01919EAE}"/>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105651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738E73-F80E-3166-4978-5F3BCA7AD6A0}"/>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DD34C297-C98C-6C5B-388B-5C11D20FC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5AA01ADA-D60B-7DE9-47CF-5F2CBD06D4F6}"/>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4D5D74AC-D6E6-A8F7-BED4-171D20446C0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F25071D-C2A6-8683-F1FF-A163E263D581}"/>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4153113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CBD733-9A77-9F34-C145-C0832C23679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CB7BD12-E10F-9581-2F90-DA2C85340FF4}"/>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4D89A3BD-A4C8-09E1-2357-D2BAE864A518}"/>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B579D000-0A3B-244A-E08E-AA6685FD5D81}"/>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6" name="Pladsholder til sidefod 5">
            <a:extLst>
              <a:ext uri="{FF2B5EF4-FFF2-40B4-BE49-F238E27FC236}">
                <a16:creationId xmlns:a16="http://schemas.microsoft.com/office/drawing/2014/main" id="{E211A563-825E-9258-A9F3-407FFF6DE3D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7D0B647-B85E-0F11-502C-D7382302DC6A}"/>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308619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ACA815-A831-BFDD-16F2-177A051104F4}"/>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52E8972-B094-309D-4294-C807180672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5CC8BD6-B0C4-7D12-735F-973AA6A49AB4}"/>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029A283-8DDA-C541-4E00-DD4B842FA1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CBF14893-5EFC-6112-B588-99E7E2085B9B}"/>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C032D78D-788D-0454-CCEE-DA526B571CD8}"/>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8" name="Pladsholder til sidefod 7">
            <a:extLst>
              <a:ext uri="{FF2B5EF4-FFF2-40B4-BE49-F238E27FC236}">
                <a16:creationId xmlns:a16="http://schemas.microsoft.com/office/drawing/2014/main" id="{4BB0EC9F-E44D-C3E1-0F78-42BA081B7282}"/>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41875853-FF59-6FED-2AD5-4AFF0897782A}"/>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1117998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61FBB9-6E57-1F12-C074-63297DC15B25}"/>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21BA1360-C9F1-FEE2-A7F3-5184EA84C940}"/>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4" name="Pladsholder til sidefod 3">
            <a:extLst>
              <a:ext uri="{FF2B5EF4-FFF2-40B4-BE49-F238E27FC236}">
                <a16:creationId xmlns:a16="http://schemas.microsoft.com/office/drawing/2014/main" id="{F9A50DCE-EFEF-197B-533A-C28D2391143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CF8BDFF-4EB4-8E98-B41F-E5F0F02C6D94}"/>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2523296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5E45E7B-4899-B984-29C4-1D88711C0568}"/>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3" name="Pladsholder til sidefod 2">
            <a:extLst>
              <a:ext uri="{FF2B5EF4-FFF2-40B4-BE49-F238E27FC236}">
                <a16:creationId xmlns:a16="http://schemas.microsoft.com/office/drawing/2014/main" id="{D548EA15-66BD-4922-C208-091EB4E3B05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CEAEDE79-90D1-AF20-D129-585CB485F7E0}"/>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57990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2D5982-61DF-6EE8-5484-F237A054AAD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E476ABE-9F65-C3B6-D244-6C22DF0F79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65122B76-3D6D-6D44-2104-A6481E14DC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E7EC9E7-9E8D-6369-BD66-B5C16E98FA70}"/>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6" name="Pladsholder til sidefod 5">
            <a:extLst>
              <a:ext uri="{FF2B5EF4-FFF2-40B4-BE49-F238E27FC236}">
                <a16:creationId xmlns:a16="http://schemas.microsoft.com/office/drawing/2014/main" id="{C3909167-B8B0-43F7-EDF1-D158F2BE3E9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5BD682B-9F25-FE26-340A-4C8163AD6827}"/>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1554059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3D5845-2036-7178-8F4B-43786CA13CFA}"/>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69563A68-78DF-3175-6A3C-F3C4F41853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3095B43B-597A-172E-3A86-A2293007BE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422D8AD-286A-B795-5A01-5DEE5DCBA2CE}"/>
              </a:ext>
            </a:extLst>
          </p:cNvPr>
          <p:cNvSpPr>
            <a:spLocks noGrp="1"/>
          </p:cNvSpPr>
          <p:nvPr>
            <p:ph type="dt" sz="half" idx="10"/>
          </p:nvPr>
        </p:nvSpPr>
        <p:spPr/>
        <p:txBody>
          <a:bodyPr/>
          <a:lstStyle/>
          <a:p>
            <a:fld id="{E5FB7E5D-1CC3-49A5-8A94-D5CEB58BFB6D}" type="datetimeFigureOut">
              <a:rPr lang="da-DK" smtClean="0"/>
              <a:t>13.09.2023</a:t>
            </a:fld>
            <a:endParaRPr lang="da-DK"/>
          </a:p>
        </p:txBody>
      </p:sp>
      <p:sp>
        <p:nvSpPr>
          <p:cNvPr id="6" name="Pladsholder til sidefod 5">
            <a:extLst>
              <a:ext uri="{FF2B5EF4-FFF2-40B4-BE49-F238E27FC236}">
                <a16:creationId xmlns:a16="http://schemas.microsoft.com/office/drawing/2014/main" id="{EF33E554-8D4F-56E1-F8BB-F1F210FB2E4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7C6A302-4613-7F10-DFA6-4DCEB9FAAC3C}"/>
              </a:ext>
            </a:extLst>
          </p:cNvPr>
          <p:cNvSpPr>
            <a:spLocks noGrp="1"/>
          </p:cNvSpPr>
          <p:nvPr>
            <p:ph type="sldNum" sz="quarter" idx="12"/>
          </p:nvPr>
        </p:nvSpPr>
        <p:spPr/>
        <p:txBody>
          <a:bodyPr/>
          <a:lstStyle/>
          <a:p>
            <a:fld id="{93318920-8CAF-45AE-8707-F27340AF0073}" type="slidenum">
              <a:rPr lang="da-DK" smtClean="0"/>
              <a:t>‹#›</a:t>
            </a:fld>
            <a:endParaRPr lang="da-DK"/>
          </a:p>
        </p:txBody>
      </p:sp>
    </p:spTree>
    <p:extLst>
      <p:ext uri="{BB962C8B-B14F-4D97-AF65-F5344CB8AC3E}">
        <p14:creationId xmlns:p14="http://schemas.microsoft.com/office/powerpoint/2010/main" val="31097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F163A3FC-FF68-6A6B-4E5D-FB208AE143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72AE81A-9394-D8FE-4272-4090D9EDF7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B1713A6-D433-B45D-B698-B7FC4A4CE3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B7E5D-1CC3-49A5-8A94-D5CEB58BFB6D}" type="datetimeFigureOut">
              <a:rPr lang="da-DK" smtClean="0"/>
              <a:t>13.09.2023</a:t>
            </a:fld>
            <a:endParaRPr lang="da-DK"/>
          </a:p>
        </p:txBody>
      </p:sp>
      <p:sp>
        <p:nvSpPr>
          <p:cNvPr id="5" name="Pladsholder til sidefod 4">
            <a:extLst>
              <a:ext uri="{FF2B5EF4-FFF2-40B4-BE49-F238E27FC236}">
                <a16:creationId xmlns:a16="http://schemas.microsoft.com/office/drawing/2014/main" id="{793C7C17-C035-4E64-9569-3174AE2034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6EA471B-97DB-4AE6-7F6D-8B40564A2F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18920-8CAF-45AE-8707-F27340AF0073}" type="slidenum">
              <a:rPr lang="da-DK" smtClean="0"/>
              <a:t>‹#›</a:t>
            </a:fld>
            <a:endParaRPr lang="da-DK"/>
          </a:p>
        </p:txBody>
      </p:sp>
    </p:spTree>
    <p:extLst>
      <p:ext uri="{BB962C8B-B14F-4D97-AF65-F5344CB8AC3E}">
        <p14:creationId xmlns:p14="http://schemas.microsoft.com/office/powerpoint/2010/main" val="1302736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tudietube.dk/media/8409104/7e720b334b6baa8dc3ee0e9394df0214"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7" name="Billede 6" descr="Et billede, der indeholder cirkel, roulette, transport, hjul&#10;&#10;Automatisk genereret beskrivelse">
            <a:extLst>
              <a:ext uri="{FF2B5EF4-FFF2-40B4-BE49-F238E27FC236}">
                <a16:creationId xmlns:a16="http://schemas.microsoft.com/office/drawing/2014/main" id="{D57A5071-8878-05A1-2D3D-6FA6A1A5A6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000" y="5112000"/>
            <a:ext cx="5041402" cy="5041402"/>
          </a:xfrm>
          <a:prstGeom prst="rect">
            <a:avLst/>
          </a:prstGeom>
        </p:spPr>
      </p:pic>
      <p:pic>
        <p:nvPicPr>
          <p:cNvPr id="5" name="Billede 4" descr="Et billede, der indeholder cirkel, roulette, transport, hjul&#10;&#10;Automatisk genereret beskrivelse">
            <a:extLst>
              <a:ext uri="{FF2B5EF4-FFF2-40B4-BE49-F238E27FC236}">
                <a16:creationId xmlns:a16="http://schemas.microsoft.com/office/drawing/2014/main" id="{D678151A-BCEB-7525-E06D-4954A4F7BB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000" y="-2628000"/>
            <a:ext cx="5041402" cy="5041402"/>
          </a:xfrm>
          <a:prstGeom prst="rect">
            <a:avLst/>
          </a:prstGeom>
        </p:spPr>
      </p:pic>
      <p:sp>
        <p:nvSpPr>
          <p:cNvPr id="2" name="Titel 1">
            <a:extLst>
              <a:ext uri="{FF2B5EF4-FFF2-40B4-BE49-F238E27FC236}">
                <a16:creationId xmlns:a16="http://schemas.microsoft.com/office/drawing/2014/main" id="{296C3F88-6F30-58EA-66AF-F6B7155D263E}"/>
              </a:ext>
            </a:extLst>
          </p:cNvPr>
          <p:cNvSpPr>
            <a:spLocks noGrp="1"/>
          </p:cNvSpPr>
          <p:nvPr>
            <p:ph type="ctrTitle"/>
          </p:nvPr>
        </p:nvSpPr>
        <p:spPr>
          <a:xfrm>
            <a:off x="1524000" y="3178512"/>
            <a:ext cx="9144000" cy="1096561"/>
          </a:xfrm>
        </p:spPr>
        <p:txBody>
          <a:bodyPr>
            <a:normAutofit fontScale="90000"/>
          </a:bodyPr>
          <a:lstStyle/>
          <a:p>
            <a:br>
              <a:rPr lang="da-DK" sz="4000" b="1" dirty="0"/>
            </a:br>
            <a:br>
              <a:rPr lang="da-DK" sz="4000" b="1" dirty="0"/>
            </a:br>
            <a:br>
              <a:rPr lang="da-DK" sz="4000" b="1" dirty="0"/>
            </a:br>
            <a:br>
              <a:rPr lang="da-DK" sz="4000" b="1" dirty="0"/>
            </a:br>
            <a:r>
              <a:rPr lang="da-DK" sz="4000" b="1" dirty="0">
                <a:latin typeface="Garamond" panose="02020404030301010803" pitchFamily="18" charset="0"/>
              </a:rPr>
              <a:t>Projekt </a:t>
            </a:r>
            <a:r>
              <a:rPr lang="da-DK" sz="4000" b="1" dirty="0" err="1">
                <a:latin typeface="Garamond" panose="02020404030301010803" pitchFamily="18" charset="0"/>
              </a:rPr>
              <a:t>awareness</a:t>
            </a:r>
            <a:r>
              <a:rPr lang="da-DK" sz="4000" b="1" dirty="0">
                <a:latin typeface="Garamond" panose="02020404030301010803" pitchFamily="18" charset="0"/>
              </a:rPr>
              <a:t> træning til grøn omstilling for de sociale- og sundhedsfaglige erhverv</a:t>
            </a:r>
          </a:p>
        </p:txBody>
      </p:sp>
    </p:spTree>
    <p:extLst>
      <p:ext uri="{BB962C8B-B14F-4D97-AF65-F5344CB8AC3E}">
        <p14:creationId xmlns:p14="http://schemas.microsoft.com/office/powerpoint/2010/main" val="3595341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81367" y="-2231999"/>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Eksempel</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1936679"/>
            <a:ext cx="9273922" cy="3139321"/>
          </a:xfrm>
          <a:prstGeom prst="rect">
            <a:avLst/>
          </a:prstGeom>
          <a:noFill/>
        </p:spPr>
        <p:txBody>
          <a:bodyPr wrap="square">
            <a:spAutoFit/>
          </a:bodyPr>
          <a:lstStyle/>
          <a:p>
            <a:pPr algn="l" rtl="0" fontAlgn="base"/>
            <a:r>
              <a:rPr lang="en-US" dirty="0" err="1">
                <a:solidFill>
                  <a:srgbClr val="000000"/>
                </a:solidFill>
                <a:latin typeface="Arial" panose="020B0604020202020204" pitchFamily="34" charset="0"/>
              </a:rPr>
              <a:t>Målgruppe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Dagpleje</a:t>
            </a:r>
            <a:r>
              <a:rPr lang="en-US" dirty="0">
                <a:solidFill>
                  <a:srgbClr val="000000"/>
                </a:solidFill>
                <a:latin typeface="Arial" panose="020B0604020202020204" pitchFamily="34" charset="0"/>
              </a:rPr>
              <a:t> </a:t>
            </a:r>
          </a:p>
          <a:p>
            <a:pPr algn="l" rtl="0" fontAlgn="base"/>
            <a:endParaRPr lang="en-US" dirty="0">
              <a:solidFill>
                <a:srgbClr val="000000"/>
              </a:solidFill>
              <a:latin typeface="Arial" panose="020B0604020202020204" pitchFamily="34" charset="0"/>
            </a:endParaRPr>
          </a:p>
          <a:p>
            <a:pPr algn="l" rtl="0" fontAlgn="base"/>
            <a:r>
              <a:rPr lang="en-US" dirty="0" err="1">
                <a:solidFill>
                  <a:srgbClr val="000000"/>
                </a:solidFill>
                <a:latin typeface="Arial" panose="020B0604020202020204" pitchFamily="34" charset="0"/>
              </a:rPr>
              <a:t>Microlæringsfilm</a:t>
            </a:r>
            <a:r>
              <a:rPr lang="en-US" dirty="0">
                <a:solidFill>
                  <a:srgbClr val="000000"/>
                </a:solidFill>
                <a:latin typeface="Arial" panose="020B0604020202020204" pitchFamily="34" charset="0"/>
              </a:rPr>
              <a:t>:</a:t>
            </a:r>
          </a:p>
          <a:p>
            <a:pPr marL="285750" indent="-285750" algn="l" rtl="0" fontAlgn="base">
              <a:buFont typeface="Arial" panose="020B0604020202020204" pitchFamily="34" charset="0"/>
              <a:buChar char="•"/>
            </a:pPr>
            <a:r>
              <a:rPr lang="en-US" dirty="0" err="1">
                <a:solidFill>
                  <a:srgbClr val="000000"/>
                </a:solidFill>
                <a:latin typeface="Arial" panose="020B0604020202020204" pitchFamily="34" charset="0"/>
              </a:rPr>
              <a:t>Affaldssortering</a:t>
            </a:r>
            <a:endParaRPr lang="en-US" dirty="0">
              <a:solidFill>
                <a:srgbClr val="000000"/>
              </a:solidFill>
              <a:latin typeface="Arial" panose="020B0604020202020204" pitchFamily="34" charset="0"/>
            </a:endParaRPr>
          </a:p>
          <a:p>
            <a:pPr marL="285750" indent="-285750" algn="l" rtl="0" fontAlgn="base">
              <a:buFont typeface="Arial" panose="020B0604020202020204" pitchFamily="34" charset="0"/>
              <a:buChar char="•"/>
            </a:pPr>
            <a:r>
              <a:rPr lang="en-US" dirty="0" err="1">
                <a:solidFill>
                  <a:srgbClr val="000000"/>
                </a:solidFill>
                <a:latin typeface="Arial" panose="020B0604020202020204" pitchFamily="34" charset="0"/>
              </a:rPr>
              <a:t>Genbrug</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af</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vand</a:t>
            </a:r>
            <a:endParaRPr lang="en-US" dirty="0">
              <a:solidFill>
                <a:srgbClr val="000000"/>
              </a:solidFill>
              <a:latin typeface="Arial" panose="020B0604020202020204" pitchFamily="34" charset="0"/>
            </a:endParaRPr>
          </a:p>
          <a:p>
            <a:pPr marL="285750" indent="-285750" algn="l" rtl="0" fontAlgn="base">
              <a:buFont typeface="Arial" panose="020B0604020202020204" pitchFamily="34" charset="0"/>
              <a:buChar char="•"/>
            </a:pPr>
            <a:r>
              <a:rPr lang="en-US" dirty="0" err="1">
                <a:solidFill>
                  <a:srgbClr val="000000"/>
                </a:solidFill>
                <a:latin typeface="Arial" panose="020B0604020202020204" pitchFamily="34" charset="0"/>
              </a:rPr>
              <a:t>Tøjvask</a:t>
            </a:r>
            <a:r>
              <a:rPr lang="en-US" dirty="0">
                <a:solidFill>
                  <a:srgbClr val="000000"/>
                </a:solidFill>
                <a:latin typeface="Arial" panose="020B0604020202020204" pitchFamily="34" charset="0"/>
              </a:rPr>
              <a:t> </a:t>
            </a:r>
          </a:p>
          <a:p>
            <a:pPr marL="285750" indent="-285750" algn="l" rtl="0" fontAlgn="base">
              <a:buFont typeface="Arial" panose="020B0604020202020204" pitchFamily="34" charset="0"/>
              <a:buChar char="•"/>
            </a:pPr>
            <a:r>
              <a:rPr lang="en-US" dirty="0" err="1">
                <a:solidFill>
                  <a:srgbClr val="000000"/>
                </a:solidFill>
                <a:latin typeface="Arial" panose="020B0604020202020204" pitchFamily="34" charset="0"/>
              </a:rPr>
              <a:t>Genbrug</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af</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legetøj</a:t>
            </a:r>
            <a:endParaRPr lang="en-US" dirty="0">
              <a:solidFill>
                <a:srgbClr val="000000"/>
              </a:solidFill>
              <a:latin typeface="Arial" panose="020B0604020202020204" pitchFamily="34" charset="0"/>
            </a:endParaRPr>
          </a:p>
          <a:p>
            <a:pPr marL="285750" indent="-285750" algn="l" rtl="0" fontAlgn="base">
              <a:buFont typeface="Arial" panose="020B0604020202020204" pitchFamily="34" charset="0"/>
              <a:buChar char="•"/>
            </a:pPr>
            <a:r>
              <a:rPr lang="en-US" dirty="0" err="1">
                <a:solidFill>
                  <a:srgbClr val="000000"/>
                </a:solidFill>
                <a:latin typeface="Arial" panose="020B0604020202020204" pitchFamily="34" charset="0"/>
              </a:rPr>
              <a:t>Kost</a:t>
            </a:r>
            <a:r>
              <a:rPr lang="en-US" dirty="0">
                <a:solidFill>
                  <a:srgbClr val="000000"/>
                </a:solidFill>
                <a:latin typeface="Arial" panose="020B0604020202020204" pitchFamily="34" charset="0"/>
              </a:rPr>
              <a:t> og </a:t>
            </a:r>
            <a:r>
              <a:rPr lang="en-US" dirty="0" err="1">
                <a:solidFill>
                  <a:srgbClr val="000000"/>
                </a:solidFill>
                <a:latin typeface="Arial" panose="020B0604020202020204" pitchFamily="34" charset="0"/>
              </a:rPr>
              <a:t>madlavning</a:t>
            </a:r>
            <a:endParaRPr lang="en-US" dirty="0">
              <a:solidFill>
                <a:srgbClr val="000000"/>
              </a:solidFill>
              <a:latin typeface="Arial" panose="020B0604020202020204" pitchFamily="34" charset="0"/>
            </a:endParaRPr>
          </a:p>
          <a:p>
            <a:pPr algn="l" rtl="0" fontAlgn="base"/>
            <a:endParaRPr lang="en-US" dirty="0">
              <a:solidFill>
                <a:srgbClr val="000000"/>
              </a:solidFill>
              <a:latin typeface="Arial" panose="020B0604020202020204" pitchFamily="34" charset="0"/>
            </a:endParaRPr>
          </a:p>
          <a:p>
            <a:pPr marL="285750" indent="-285750" algn="l" rtl="0" fontAlgn="base">
              <a:buFont typeface="Arial" panose="020B0604020202020204" pitchFamily="34" charset="0"/>
              <a:buChar char="•"/>
            </a:pPr>
            <a:endParaRPr lang="en-US" dirty="0">
              <a:solidFill>
                <a:srgbClr val="000000"/>
              </a:solidFill>
              <a:latin typeface="Arial" panose="020B0604020202020204" pitchFamily="34" charset="0"/>
            </a:endParaRPr>
          </a:p>
          <a:p>
            <a:pPr marL="285750" indent="-285750" algn="l" rtl="0" fontAlgn="base">
              <a:buFontTx/>
              <a:buChar char="-"/>
            </a:pPr>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208153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Hvorfor </a:t>
            </a:r>
            <a:r>
              <a:rPr lang="da-DK" dirty="0" err="1">
                <a:latin typeface="Garamond" panose="02020404030301010803" pitchFamily="18" charset="0"/>
              </a:rPr>
              <a:t>microlæring</a:t>
            </a:r>
            <a:r>
              <a:rPr lang="da-DK" dirty="0">
                <a:latin typeface="Garamond" panose="02020404030301010803" pitchFamily="18" charset="0"/>
              </a:rPr>
              <a:t>…</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1200329"/>
          </a:xfrm>
          <a:prstGeom prst="rect">
            <a:avLst/>
          </a:prstGeom>
          <a:noFill/>
        </p:spPr>
        <p:txBody>
          <a:bodyPr wrap="square">
            <a:spAutoFit/>
          </a:bodyPr>
          <a:lstStyle/>
          <a:p>
            <a:pPr algn="l" rtl="0" fontAlgn="base"/>
            <a:r>
              <a:rPr lang="da-DK" b="0" i="1" dirty="0">
                <a:solidFill>
                  <a:srgbClr val="333333"/>
                </a:solidFill>
                <a:effectLst/>
                <a:latin typeface="Nunito" panose="020B0604020202020204" pitchFamily="2" charset="0"/>
              </a:rPr>
              <a:t>Mikrolæring er små forløb, hvor du hurtigt kan få et overblik over et emne, typisk via en lille film. Du kan også teste din egen viden og så kan du få inspiration til at sætte din nye viden i spil</a:t>
            </a:r>
            <a:r>
              <a:rPr lang="en-US" sz="1800" b="0" i="0" dirty="0">
                <a:solidFill>
                  <a:srgbClr val="000000"/>
                </a:solidFill>
                <a:effectLst/>
                <a:latin typeface="Verdana" panose="020B0604030504040204" pitchFamily="34" charset="0"/>
              </a:rPr>
              <a:t>​</a:t>
            </a:r>
          </a:p>
          <a:p>
            <a:pPr algn="l" rtl="0" fontAlgn="base"/>
            <a:endParaRPr lang="en-US"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018791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err="1">
                <a:latin typeface="Garamond" panose="02020404030301010803" pitchFamily="18" charset="0"/>
              </a:rPr>
              <a:t>Microlæring</a:t>
            </a:r>
            <a:r>
              <a:rPr lang="da-DK" dirty="0">
                <a:latin typeface="Garamond" panose="02020404030301010803" pitchFamily="18" charset="0"/>
              </a:rPr>
              <a:t> som redskab…</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1754326"/>
          </a:xfrm>
          <a:prstGeom prst="rect">
            <a:avLst/>
          </a:prstGeom>
          <a:noFill/>
        </p:spPr>
        <p:txBody>
          <a:bodyPr wrap="square">
            <a:spAutoFit/>
          </a:bodyPr>
          <a:lstStyle/>
          <a:p>
            <a:pPr marL="285750" indent="-285750" algn="l" rtl="0" fontAlgn="base">
              <a:buFontTx/>
              <a:buChar char="-"/>
            </a:pPr>
            <a:r>
              <a:rPr lang="en-US" dirty="0" err="1">
                <a:solidFill>
                  <a:srgbClr val="000000"/>
                </a:solidFill>
                <a:latin typeface="Verdana" panose="020B0604030504040204" pitchFamily="34" charset="0"/>
              </a:rPr>
              <a:t>Fleksibilitet</a:t>
            </a:r>
            <a:endParaRPr lang="en-US" dirty="0">
              <a:solidFill>
                <a:srgbClr val="000000"/>
              </a:solidFill>
              <a:latin typeface="Verdana" panose="020B0604030504040204" pitchFamily="34" charset="0"/>
            </a:endParaRPr>
          </a:p>
          <a:p>
            <a:pPr marL="285750" indent="-285750" algn="l" rtl="0" fontAlgn="base">
              <a:buFontTx/>
              <a:buChar char="-"/>
            </a:pPr>
            <a:r>
              <a:rPr lang="en-US" dirty="0" err="1">
                <a:solidFill>
                  <a:srgbClr val="000000"/>
                </a:solidFill>
                <a:latin typeface="Verdana" panose="020B0604030504040204" pitchFamily="34" charset="0"/>
              </a:rPr>
              <a:t>Motiverende</a:t>
            </a:r>
            <a:endParaRPr lang="en-US" dirty="0">
              <a:solidFill>
                <a:srgbClr val="000000"/>
              </a:solidFill>
              <a:latin typeface="Verdana" panose="020B0604030504040204" pitchFamily="34" charset="0"/>
            </a:endParaRPr>
          </a:p>
          <a:p>
            <a:pPr marL="285750" indent="-285750" algn="l" rtl="0" fontAlgn="base">
              <a:buFontTx/>
              <a:buChar char="-"/>
            </a:pPr>
            <a:r>
              <a:rPr lang="en-US" dirty="0">
                <a:solidFill>
                  <a:srgbClr val="000000"/>
                </a:solidFill>
                <a:latin typeface="Verdana" panose="020B0604030504040204" pitchFamily="34" charset="0"/>
              </a:rPr>
              <a:t>Let </a:t>
            </a:r>
            <a:r>
              <a:rPr lang="en-US" dirty="0" err="1">
                <a:solidFill>
                  <a:srgbClr val="000000"/>
                </a:solidFill>
                <a:latin typeface="Verdana" panose="020B0604030504040204" pitchFamily="34" charset="0"/>
              </a:rPr>
              <a:t>tilgængelighed</a:t>
            </a:r>
            <a:endParaRPr lang="en-US" dirty="0">
              <a:solidFill>
                <a:srgbClr val="000000"/>
              </a:solidFill>
              <a:latin typeface="Verdana" panose="020B0604030504040204" pitchFamily="34" charset="0"/>
            </a:endParaRPr>
          </a:p>
          <a:p>
            <a:pPr marL="285750" indent="-285750" algn="l" rtl="0" fontAlgn="base">
              <a:buFontTx/>
              <a:buChar char="-"/>
            </a:pPr>
            <a:r>
              <a:rPr lang="en-US" dirty="0" err="1">
                <a:solidFill>
                  <a:srgbClr val="000000"/>
                </a:solidFill>
                <a:latin typeface="Verdana" panose="020B0604030504040204" pitchFamily="34" charset="0"/>
              </a:rPr>
              <a:t>Forankring</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på</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efteruddannelsesområdet</a:t>
            </a:r>
            <a:r>
              <a:rPr lang="en-US" dirty="0">
                <a:solidFill>
                  <a:srgbClr val="000000"/>
                </a:solidFill>
                <a:latin typeface="Verdana" panose="020B0604030504040204" pitchFamily="34" charset="0"/>
              </a:rPr>
              <a:t> </a:t>
            </a:r>
          </a:p>
          <a:p>
            <a:pPr marL="285750" indent="-285750" algn="l" rtl="0" fontAlgn="base">
              <a:buFontTx/>
              <a:buChar char="-"/>
            </a:pPr>
            <a:r>
              <a:rPr lang="en-US" dirty="0">
                <a:solidFill>
                  <a:srgbClr val="000000"/>
                </a:solidFill>
                <a:latin typeface="Verdana" panose="020B0604030504040204" pitchFamily="34" charset="0"/>
              </a:rPr>
              <a:t>Mindset om </a:t>
            </a:r>
            <a:r>
              <a:rPr lang="en-US" dirty="0" err="1">
                <a:solidFill>
                  <a:srgbClr val="000000"/>
                </a:solidFill>
                <a:latin typeface="Verdana" panose="020B0604030504040204" pitchFamily="34" charset="0"/>
              </a:rPr>
              <a:t>bæredygtighed</a:t>
            </a:r>
            <a:endParaRPr lang="en-US" dirty="0">
              <a:solidFill>
                <a:srgbClr val="000000"/>
              </a:solidFill>
              <a:latin typeface="Verdana" panose="020B0604030504040204" pitchFamily="34" charset="0"/>
            </a:endParaRPr>
          </a:p>
          <a:p>
            <a:pPr marL="285750" indent="-285750" algn="l" rtl="0" fontAlgn="base">
              <a:buFontTx/>
              <a:buChar char="-"/>
            </a:pPr>
            <a:endParaRPr lang="en-US"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65642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598" y="5084878"/>
            <a:ext cx="5041402" cy="5041402"/>
          </a:xfrm>
          <a:prstGeom prst="rect">
            <a:avLst/>
          </a:prstGeom>
        </p:spPr>
      </p:pic>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Dilemmaer/udfordring</a:t>
            </a:r>
          </a:p>
        </p:txBody>
      </p:sp>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1754326"/>
          </a:xfrm>
          <a:prstGeom prst="rect">
            <a:avLst/>
          </a:prstGeom>
          <a:noFill/>
        </p:spPr>
        <p:txBody>
          <a:bodyPr wrap="square">
            <a:spAutoFit/>
          </a:bodyPr>
          <a:lstStyle/>
          <a:p>
            <a:pPr marL="285750" indent="-285750" algn="l" rtl="0" fontAlgn="base">
              <a:buFontTx/>
              <a:buChar char="-"/>
            </a:pPr>
            <a:r>
              <a:rPr lang="en-US" dirty="0">
                <a:solidFill>
                  <a:srgbClr val="000000"/>
                </a:solidFill>
                <a:latin typeface="Verdana" panose="020B0604030504040204" pitchFamily="34" charset="0"/>
              </a:rPr>
              <a:t>Er </a:t>
            </a:r>
            <a:r>
              <a:rPr lang="en-US" dirty="0" err="1">
                <a:solidFill>
                  <a:srgbClr val="000000"/>
                </a:solidFill>
                <a:latin typeface="Verdana" panose="020B0604030504040204" pitchFamily="34" charset="0"/>
              </a:rPr>
              <a:t>praksis</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klar</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til</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denne</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forandring</a:t>
            </a:r>
            <a:r>
              <a:rPr lang="en-US" dirty="0">
                <a:solidFill>
                  <a:srgbClr val="000000"/>
                </a:solidFill>
                <a:latin typeface="Verdana" panose="020B0604030504040204" pitchFamily="34" charset="0"/>
              </a:rPr>
              <a:t>?</a:t>
            </a:r>
          </a:p>
          <a:p>
            <a:pPr marL="285750" indent="-285750" algn="l" rtl="0" fontAlgn="base">
              <a:buFontTx/>
              <a:buChar char="-"/>
            </a:pPr>
            <a:r>
              <a:rPr lang="en-US" dirty="0" err="1">
                <a:solidFill>
                  <a:srgbClr val="000000"/>
                </a:solidFill>
                <a:latin typeface="Verdana" panose="020B0604030504040204" pitchFamily="34" charset="0"/>
              </a:rPr>
              <a:t>Opstår</a:t>
            </a:r>
            <a:r>
              <a:rPr lang="en-US" dirty="0">
                <a:solidFill>
                  <a:srgbClr val="000000"/>
                </a:solidFill>
                <a:latin typeface="Verdana" panose="020B0604030504040204" pitchFamily="34" charset="0"/>
              </a:rPr>
              <a:t> den </a:t>
            </a:r>
            <a:r>
              <a:rPr lang="en-US" dirty="0" err="1">
                <a:solidFill>
                  <a:srgbClr val="000000"/>
                </a:solidFill>
                <a:latin typeface="Verdana" panose="020B0604030504040204" pitchFamily="34" charset="0"/>
              </a:rPr>
              <a:t>samme</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læring</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som</a:t>
            </a:r>
            <a:r>
              <a:rPr lang="en-US" dirty="0">
                <a:solidFill>
                  <a:srgbClr val="000000"/>
                </a:solidFill>
                <a:latin typeface="Verdana" panose="020B0604030504040204" pitchFamily="34" charset="0"/>
              </a:rPr>
              <a:t> I </a:t>
            </a:r>
            <a:r>
              <a:rPr lang="en-US" dirty="0" err="1">
                <a:solidFill>
                  <a:srgbClr val="000000"/>
                </a:solidFill>
                <a:latin typeface="Verdana" panose="020B0604030504040204" pitchFamily="34" charset="0"/>
              </a:rPr>
              <a:t>klasserummet</a:t>
            </a:r>
            <a:r>
              <a:rPr lang="en-US" dirty="0">
                <a:solidFill>
                  <a:srgbClr val="000000"/>
                </a:solidFill>
                <a:latin typeface="Verdana" panose="020B0604030504040204" pitchFamily="34" charset="0"/>
              </a:rPr>
              <a:t>?</a:t>
            </a:r>
          </a:p>
          <a:p>
            <a:pPr marL="285750" indent="-285750" algn="l" rtl="0" fontAlgn="base">
              <a:buFontTx/>
              <a:buChar char="-"/>
            </a:pPr>
            <a:r>
              <a:rPr lang="en-US" dirty="0" err="1">
                <a:solidFill>
                  <a:srgbClr val="000000"/>
                </a:solidFill>
                <a:latin typeface="Verdana" panose="020B0604030504040204" pitchFamily="34" charset="0"/>
              </a:rPr>
              <a:t>Hvordan</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sikres</a:t>
            </a:r>
            <a:r>
              <a:rPr lang="en-US" dirty="0">
                <a:solidFill>
                  <a:srgbClr val="000000"/>
                </a:solidFill>
                <a:latin typeface="Verdana" panose="020B0604030504040204" pitchFamily="34" charset="0"/>
              </a:rPr>
              <a:t> der </a:t>
            </a:r>
            <a:r>
              <a:rPr lang="en-US" dirty="0" err="1">
                <a:solidFill>
                  <a:srgbClr val="000000"/>
                </a:solidFill>
                <a:latin typeface="Verdana" panose="020B0604030504040204" pitchFamily="34" charset="0"/>
              </a:rPr>
              <a:t>opfølgning</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på</a:t>
            </a:r>
            <a:r>
              <a:rPr lang="en-US" dirty="0">
                <a:solidFill>
                  <a:srgbClr val="000000"/>
                </a:solidFill>
                <a:latin typeface="Verdana" panose="020B0604030504040204" pitchFamily="34" charset="0"/>
              </a:rPr>
              <a:t> den </a:t>
            </a:r>
            <a:r>
              <a:rPr lang="en-US" dirty="0" err="1">
                <a:solidFill>
                  <a:srgbClr val="000000"/>
                </a:solidFill>
                <a:latin typeface="Verdana" panose="020B0604030504040204" pitchFamily="34" charset="0"/>
              </a:rPr>
              <a:t>viden</a:t>
            </a:r>
            <a:r>
              <a:rPr lang="en-US" dirty="0">
                <a:solidFill>
                  <a:srgbClr val="000000"/>
                </a:solidFill>
                <a:latin typeface="Verdana" panose="020B0604030504040204" pitchFamily="34" charset="0"/>
              </a:rPr>
              <a:t>?</a:t>
            </a:r>
          </a:p>
          <a:p>
            <a:pPr marL="285750" indent="-285750" algn="l" rtl="0" fontAlgn="base">
              <a:buFontTx/>
              <a:buChar char="-"/>
            </a:pPr>
            <a:r>
              <a:rPr lang="en-US" dirty="0" err="1">
                <a:solidFill>
                  <a:srgbClr val="000000"/>
                </a:solidFill>
                <a:latin typeface="Verdana" panose="020B0604030504040204" pitchFamily="34" charset="0"/>
              </a:rPr>
              <a:t>Hvordan</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skal</a:t>
            </a:r>
            <a:r>
              <a:rPr lang="en-US" dirty="0">
                <a:solidFill>
                  <a:srgbClr val="000000"/>
                </a:solidFill>
                <a:latin typeface="Verdana" panose="020B0604030504040204" pitchFamily="34" charset="0"/>
              </a:rPr>
              <a:t> de “</a:t>
            </a:r>
            <a:r>
              <a:rPr lang="en-US" dirty="0" err="1">
                <a:solidFill>
                  <a:srgbClr val="000000"/>
                </a:solidFill>
                <a:latin typeface="Verdana" panose="020B0604030504040204" pitchFamily="34" charset="0"/>
              </a:rPr>
              <a:t>leve</a:t>
            </a:r>
            <a:r>
              <a:rPr lang="en-US" dirty="0">
                <a:solidFill>
                  <a:srgbClr val="000000"/>
                </a:solidFill>
                <a:latin typeface="Verdana" panose="020B0604030504040204" pitchFamily="34" charset="0"/>
              </a:rPr>
              <a:t>” I </a:t>
            </a:r>
            <a:r>
              <a:rPr lang="en-US" dirty="0" err="1">
                <a:solidFill>
                  <a:srgbClr val="000000"/>
                </a:solidFill>
                <a:latin typeface="Verdana" panose="020B0604030504040204" pitchFamily="34" charset="0"/>
              </a:rPr>
              <a:t>praksis</a:t>
            </a:r>
            <a:r>
              <a:rPr lang="en-US" dirty="0">
                <a:solidFill>
                  <a:srgbClr val="000000"/>
                </a:solidFill>
                <a:latin typeface="Verdana" panose="020B0604030504040204" pitchFamily="34" charset="0"/>
              </a:rPr>
              <a:t>?</a:t>
            </a:r>
          </a:p>
          <a:p>
            <a:pPr marL="285750" indent="-285750" algn="l" rtl="0" fontAlgn="base">
              <a:buFontTx/>
              <a:buChar char="-"/>
            </a:pPr>
            <a:endParaRPr lang="en-US" dirty="0">
              <a:solidFill>
                <a:srgbClr val="000000"/>
              </a:solidFill>
              <a:latin typeface="Verdana" panose="020B0604030504040204" pitchFamily="34" charset="0"/>
            </a:endParaRPr>
          </a:p>
          <a:p>
            <a:pPr marL="285750" indent="-285750" algn="l" rtl="0" fontAlgn="base">
              <a:buFontTx/>
              <a:buChar char="-"/>
            </a:pPr>
            <a:endParaRPr lang="en-US" dirty="0">
              <a:solidFill>
                <a:srgbClr val="000000"/>
              </a:solidFill>
              <a:latin typeface="Verdana" panose="020B0604030504040204" pitchFamily="34" charset="0"/>
            </a:endParaRP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289" y="2483322"/>
            <a:ext cx="10516511" cy="2528012"/>
          </a:xfrm>
          <a:prstGeom prst="rect">
            <a:avLst/>
          </a:prstGeom>
        </p:spPr>
      </p:pic>
    </p:spTree>
    <p:extLst>
      <p:ext uri="{BB962C8B-B14F-4D97-AF65-F5344CB8AC3E}">
        <p14:creationId xmlns:p14="http://schemas.microsoft.com/office/powerpoint/2010/main" val="229383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Hvorfor bæredygtighed i SOSU</a:t>
            </a:r>
          </a:p>
        </p:txBody>
      </p:sp>
      <p:pic>
        <p:nvPicPr>
          <p:cNvPr id="3" name="Billede 2">
            <a:extLst>
              <a:ext uri="{FF2B5EF4-FFF2-40B4-BE49-F238E27FC236}">
                <a16:creationId xmlns:a16="http://schemas.microsoft.com/office/drawing/2014/main" id="{BD44053E-AE44-E951-B26C-9C9522619477}"/>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6" name="Tekstfelt 5">
            <a:extLst>
              <a:ext uri="{FF2B5EF4-FFF2-40B4-BE49-F238E27FC236}">
                <a16:creationId xmlns:a16="http://schemas.microsoft.com/office/drawing/2014/main" id="{C7BCE9E1-38BA-5335-6AF4-1DD07694D3AF}"/>
              </a:ext>
            </a:extLst>
          </p:cNvPr>
          <p:cNvSpPr txBox="1"/>
          <p:nvPr/>
        </p:nvSpPr>
        <p:spPr>
          <a:xfrm>
            <a:off x="762824" y="2081400"/>
            <a:ext cx="10156709" cy="1477328"/>
          </a:xfrm>
          <a:prstGeom prst="rect">
            <a:avLst/>
          </a:prstGeom>
          <a:noFill/>
        </p:spPr>
        <p:txBody>
          <a:bodyPr wrap="square">
            <a:spAutoFit/>
          </a:bodyPr>
          <a:lstStyle/>
          <a:p>
            <a:pPr algn="l" rtl="0" fontAlgn="base"/>
            <a:endParaRPr lang="en-US" dirty="0">
              <a:solidFill>
                <a:srgbClr val="000000"/>
              </a:solidFill>
              <a:latin typeface="Arial" panose="020B0604020202020204" pitchFamily="34" charset="0"/>
            </a:endParaRPr>
          </a:p>
          <a:p>
            <a:pPr marL="285750" indent="-285750" algn="l" rtl="0" fontAlgn="base">
              <a:buFontTx/>
              <a:buChar char="-"/>
            </a:pPr>
            <a:r>
              <a:rPr lang="en-US" dirty="0" err="1">
                <a:solidFill>
                  <a:srgbClr val="000000"/>
                </a:solidFill>
                <a:latin typeface="Arial" panose="020B0604020202020204" pitchFamily="34" charset="0"/>
              </a:rPr>
              <a:t>Verdensmålsskole</a:t>
            </a:r>
            <a:endParaRPr lang="en-US" dirty="0">
              <a:solidFill>
                <a:srgbClr val="000000"/>
              </a:solidFill>
              <a:latin typeface="Arial" panose="020B0604020202020204" pitchFamily="34" charset="0"/>
            </a:endParaRPr>
          </a:p>
          <a:p>
            <a:pPr marL="285750" indent="-285750" algn="l" rtl="0" fontAlgn="base">
              <a:buFontTx/>
              <a:buChar char="-"/>
            </a:pPr>
            <a:r>
              <a:rPr lang="en-US" dirty="0">
                <a:solidFill>
                  <a:srgbClr val="000000"/>
                </a:solidFill>
                <a:latin typeface="Arial" panose="020B0604020202020204" pitchFamily="34" charset="0"/>
              </a:rPr>
              <a:t>Podcast – </a:t>
            </a:r>
            <a:r>
              <a:rPr lang="en-US" dirty="0" err="1">
                <a:solidFill>
                  <a:srgbClr val="000000"/>
                </a:solidFill>
                <a:latin typeface="Arial" panose="020B0604020202020204" pitchFamily="34" charset="0"/>
              </a:rPr>
              <a:t>Verdens</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bedste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mål</a:t>
            </a:r>
            <a:r>
              <a:rPr lang="en-US" dirty="0">
                <a:solidFill>
                  <a:srgbClr val="000000"/>
                </a:solidFill>
                <a:latin typeface="Arial" panose="020B0604020202020204" pitchFamily="34" charset="0"/>
              </a:rPr>
              <a:t> </a:t>
            </a:r>
          </a:p>
          <a:p>
            <a:pPr algn="l" rtl="0" fontAlgn="base"/>
            <a:r>
              <a:rPr lang="en-US" dirty="0">
                <a:solidFill>
                  <a:srgbClr val="000000"/>
                </a:solidFill>
                <a:latin typeface="Arial" panose="020B0604020202020204" pitchFamily="34" charset="0"/>
              </a:rPr>
              <a:t> </a:t>
            </a:r>
          </a:p>
          <a:p>
            <a:pPr algn="l" rtl="0" fontAlgn="base"/>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7504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Baggrunden for projektet</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2308324"/>
          </a:xfrm>
          <a:prstGeom prst="rect">
            <a:avLst/>
          </a:prstGeom>
          <a:noFill/>
        </p:spPr>
        <p:txBody>
          <a:bodyPr wrap="square">
            <a:spAutoFit/>
          </a:bodyPr>
          <a:lstStyle/>
          <a:p>
            <a:pPr marL="285750" indent="-285750" algn="l" rtl="0" fontAlgn="base">
              <a:buFontTx/>
              <a:buChar char="-"/>
            </a:pPr>
            <a:r>
              <a:rPr lang="en-US" dirty="0" err="1">
                <a:solidFill>
                  <a:srgbClr val="000000"/>
                </a:solidFill>
                <a:latin typeface="Arial" panose="020B0604020202020204" pitchFamily="34" charset="0"/>
              </a:rPr>
              <a:t>Få</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medarbejder</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på</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efteruddannelse</a:t>
            </a:r>
            <a:r>
              <a:rPr lang="en-US" dirty="0">
                <a:solidFill>
                  <a:srgbClr val="000000"/>
                </a:solidFill>
                <a:latin typeface="Arial" panose="020B0604020202020204" pitchFamily="34" charset="0"/>
              </a:rPr>
              <a:t> </a:t>
            </a:r>
            <a:endParaRPr lang="en-US" b="0" i="0" dirty="0">
              <a:solidFill>
                <a:srgbClr val="000000"/>
              </a:solidFill>
              <a:effectLst/>
              <a:latin typeface="Arial" panose="020B0604020202020204" pitchFamily="34" charset="0"/>
            </a:endParaRPr>
          </a:p>
          <a:p>
            <a:pPr algn="l" rtl="0" fontAlgn="base"/>
            <a:r>
              <a:rPr lang="en-US" dirty="0">
                <a:solidFill>
                  <a:srgbClr val="000000"/>
                </a:solidFill>
                <a:latin typeface="Arial" panose="020B0604020202020204" pitchFamily="34" charset="0"/>
              </a:rPr>
              <a:t>-   </a:t>
            </a:r>
            <a:r>
              <a:rPr lang="en-US" b="0" i="0" dirty="0" err="1">
                <a:solidFill>
                  <a:srgbClr val="000000"/>
                </a:solidFill>
                <a:effectLst/>
                <a:latin typeface="Arial" panose="020B0604020202020204" pitchFamily="34" charset="0"/>
              </a:rPr>
              <a:t>Stor</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forbrug</a:t>
            </a:r>
            <a:r>
              <a:rPr lang="en-US" b="0" i="0" dirty="0">
                <a:solidFill>
                  <a:srgbClr val="000000"/>
                </a:solidFill>
                <a:effectLst/>
                <a:latin typeface="Arial" panose="020B0604020202020204" pitchFamily="34" charset="0"/>
              </a:rPr>
              <a:t> </a:t>
            </a:r>
            <a:r>
              <a:rPr lang="en-US" dirty="0" err="1">
                <a:solidFill>
                  <a:srgbClr val="000000"/>
                </a:solidFill>
                <a:latin typeface="Arial" panose="020B0604020202020204" pitchFamily="34" charset="0"/>
              </a:rPr>
              <a:t>engangshansker</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klude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osv</a:t>
            </a:r>
            <a:r>
              <a:rPr lang="en-US" dirty="0">
                <a:solidFill>
                  <a:srgbClr val="000000"/>
                </a:solidFill>
                <a:latin typeface="Arial" panose="020B0604020202020204" pitchFamily="34" charset="0"/>
              </a:rPr>
              <a:t>.</a:t>
            </a:r>
            <a:endParaRPr lang="en-US" b="0" i="0" dirty="0">
              <a:solidFill>
                <a:srgbClr val="000000"/>
              </a:solidFill>
              <a:effectLst/>
              <a:latin typeface="Arial" panose="020B0604020202020204" pitchFamily="34" charset="0"/>
            </a:endParaRPr>
          </a:p>
          <a:p>
            <a:pPr marL="285750" indent="-285750" algn="l" rtl="0" fontAlgn="base">
              <a:buFontTx/>
              <a:buChar char="-"/>
            </a:pPr>
            <a:r>
              <a:rPr lang="en-US" dirty="0" err="1">
                <a:solidFill>
                  <a:srgbClr val="000000"/>
                </a:solidFill>
                <a:latin typeface="Arial" panose="020B0604020202020204" pitchFamily="34" charset="0"/>
              </a:rPr>
              <a:t>Uddanne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medarbejder</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til</a:t>
            </a:r>
            <a:r>
              <a:rPr lang="en-US" dirty="0">
                <a:solidFill>
                  <a:srgbClr val="000000"/>
                </a:solidFill>
                <a:latin typeface="Arial" panose="020B0604020202020204" pitchFamily="34" charset="0"/>
              </a:rPr>
              <a:t> den </a:t>
            </a:r>
            <a:r>
              <a:rPr lang="en-US" dirty="0" err="1">
                <a:solidFill>
                  <a:srgbClr val="000000"/>
                </a:solidFill>
                <a:latin typeface="Arial" panose="020B0604020202020204" pitchFamily="34" charset="0"/>
              </a:rPr>
              <a:t>grønne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omstilling</a:t>
            </a:r>
            <a:endParaRPr lang="en-US" dirty="0">
              <a:solidFill>
                <a:srgbClr val="000000"/>
              </a:solidFill>
              <a:latin typeface="Arial" panose="020B0604020202020204" pitchFamily="34" charset="0"/>
            </a:endParaRPr>
          </a:p>
          <a:p>
            <a:pPr marL="285750" indent="-285750" algn="l" rtl="0" fontAlgn="base">
              <a:buFontTx/>
              <a:buChar char="-"/>
            </a:pPr>
            <a:endParaRPr lang="en-US" dirty="0">
              <a:solidFill>
                <a:srgbClr val="000000"/>
              </a:solidFill>
              <a:latin typeface="Arial" panose="020B0604020202020204" pitchFamily="34" charset="0"/>
            </a:endParaRPr>
          </a:p>
          <a:p>
            <a:pPr marL="285750" indent="-285750" algn="l" rtl="0" fontAlgn="base">
              <a:buFontTx/>
              <a:buChar char="-"/>
            </a:pPr>
            <a:endParaRPr lang="en-US" b="0" i="0" dirty="0">
              <a:solidFill>
                <a:srgbClr val="000000"/>
              </a:solidFill>
              <a:effectLst/>
              <a:latin typeface="Arial" panose="020B0604020202020204" pitchFamily="34" charset="0"/>
            </a:endParaRPr>
          </a:p>
          <a:p>
            <a:pPr marL="285750" indent="-285750" algn="l" rtl="0" fontAlgn="base">
              <a:buFontTx/>
              <a:buChar char="-"/>
            </a:pPr>
            <a:endParaRPr lang="en-US" b="0" i="0" dirty="0">
              <a:solidFill>
                <a:srgbClr val="000000"/>
              </a:solidFill>
              <a:effectLst/>
              <a:latin typeface="Arial" panose="020B0604020202020204" pitchFamily="34" charset="0"/>
            </a:endParaRPr>
          </a:p>
          <a:p>
            <a:pPr algn="l" rtl="0" fontAlgn="base"/>
            <a:endParaRPr lang="en-US" dirty="0">
              <a:solidFill>
                <a:srgbClr val="000000"/>
              </a:solidFill>
              <a:latin typeface="Arial" panose="020B0604020202020204" pitchFamily="34" charset="0"/>
            </a:endParaRPr>
          </a:p>
          <a:p>
            <a:pPr algn="l" rtl="0" fontAlgn="base"/>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64665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err="1">
                <a:latin typeface="Garamond" panose="02020404030301010803" pitchFamily="18" charset="0"/>
              </a:rPr>
              <a:t>Awareness</a:t>
            </a:r>
            <a:r>
              <a:rPr lang="da-DK" dirty="0">
                <a:latin typeface="Garamond" panose="02020404030301010803" pitchFamily="18" charset="0"/>
              </a:rPr>
              <a:t> - film</a:t>
            </a:r>
          </a:p>
        </p:txBody>
      </p:sp>
      <p:sp>
        <p:nvSpPr>
          <p:cNvPr id="6" name="Tekstfelt 5">
            <a:extLst>
              <a:ext uri="{FF2B5EF4-FFF2-40B4-BE49-F238E27FC236}">
                <a16:creationId xmlns:a16="http://schemas.microsoft.com/office/drawing/2014/main" id="{23D2453C-5AA2-8119-8752-155EB91F0C3E}"/>
              </a:ext>
            </a:extLst>
          </p:cNvPr>
          <p:cNvSpPr txBox="1"/>
          <p:nvPr/>
        </p:nvSpPr>
        <p:spPr>
          <a:xfrm>
            <a:off x="1376039" y="2494625"/>
            <a:ext cx="7765741" cy="646331"/>
          </a:xfrm>
          <a:prstGeom prst="rect">
            <a:avLst/>
          </a:prstGeom>
          <a:noFill/>
        </p:spPr>
        <p:txBody>
          <a:bodyPr wrap="square">
            <a:spAutoFit/>
          </a:bodyPr>
          <a:lstStyle/>
          <a:p>
            <a:r>
              <a:rPr lang="da-DK" sz="1800" u="sng" dirty="0">
                <a:solidFill>
                  <a:srgbClr val="0563C1"/>
                </a:solidFill>
                <a:effectLst/>
                <a:latin typeface="Calibri" panose="020F0502020204030204" pitchFamily="34" charset="0"/>
                <a:ea typeface="Calibri" panose="020F0502020204030204" pitchFamily="34" charset="0"/>
                <a:hlinkClick r:id="rId3"/>
              </a:rPr>
              <a:t>https://www.studietube.dk/media/8409104/7e720b334b6baa8dc3ee0e9394df0214</a:t>
            </a:r>
            <a:endParaRPr lang="da-DK" dirty="0"/>
          </a:p>
        </p:txBody>
      </p:sp>
    </p:spTree>
    <p:extLst>
      <p:ext uri="{BB962C8B-B14F-4D97-AF65-F5344CB8AC3E}">
        <p14:creationId xmlns:p14="http://schemas.microsoft.com/office/powerpoint/2010/main" val="783602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Introduktion til Projektet </a:t>
            </a:r>
          </a:p>
        </p:txBody>
      </p:sp>
      <p:pic>
        <p:nvPicPr>
          <p:cNvPr id="3" name="Billede 2">
            <a:extLst>
              <a:ext uri="{FF2B5EF4-FFF2-40B4-BE49-F238E27FC236}">
                <a16:creationId xmlns:a16="http://schemas.microsoft.com/office/drawing/2014/main" id="{BD44053E-AE44-E951-B26C-9C9522619477}"/>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6" name="Tekstfelt 5">
            <a:extLst>
              <a:ext uri="{FF2B5EF4-FFF2-40B4-BE49-F238E27FC236}">
                <a16:creationId xmlns:a16="http://schemas.microsoft.com/office/drawing/2014/main" id="{C7BCE9E1-38BA-5335-6AF4-1DD07694D3AF}"/>
              </a:ext>
            </a:extLst>
          </p:cNvPr>
          <p:cNvSpPr txBox="1"/>
          <p:nvPr/>
        </p:nvSpPr>
        <p:spPr>
          <a:xfrm>
            <a:off x="762824" y="2081400"/>
            <a:ext cx="10156709" cy="3139321"/>
          </a:xfrm>
          <a:prstGeom prst="rect">
            <a:avLst/>
          </a:prstGeom>
          <a:noFill/>
        </p:spPr>
        <p:txBody>
          <a:bodyPr wrap="square">
            <a:spAutoFit/>
          </a:bodyPr>
          <a:lstStyle/>
          <a:p>
            <a:pPr algn="l" rtl="0" fontAlgn="base"/>
            <a:r>
              <a:rPr lang="da-DK" sz="1800" b="0" i="0" u="none" strike="noStrike" dirty="0">
                <a:solidFill>
                  <a:srgbClr val="000000"/>
                </a:solidFill>
                <a:effectLst/>
                <a:latin typeface="Verdana" panose="020B0604030504040204" pitchFamily="34" charset="0"/>
              </a:rPr>
              <a:t>Formålet med projektet er at udvikle kursusformat- og indhold, der kan målrettes 6-8 medarbejdergrupper med forskellige funktioner på hhv. ældre- og på dagtilbudsområdet. Alle kurser skal øge kendskab til grøn omstilling og bæredygtighed.</a:t>
            </a:r>
            <a:r>
              <a:rPr lang="en-US" sz="1800"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endParaRPr lang="da-DK" dirty="0">
              <a:solidFill>
                <a:srgbClr val="000000"/>
              </a:solidFill>
              <a:latin typeface="Verdana" panose="020B0604030504040204" pitchFamily="34" charset="0"/>
            </a:endParaRPr>
          </a:p>
          <a:p>
            <a:pPr algn="l" rtl="0" fontAlgn="base"/>
            <a:endParaRPr lang="da-DK" b="0" i="0" dirty="0">
              <a:solidFill>
                <a:srgbClr val="000000"/>
              </a:solidFill>
              <a:effectLst/>
              <a:latin typeface="Arial" panose="020B0604020202020204" pitchFamily="34" charset="0"/>
            </a:endParaRPr>
          </a:p>
          <a:p>
            <a:pPr algn="l" rtl="0" fontAlgn="base"/>
            <a:r>
              <a:rPr lang="da-DK" sz="1800" b="0" i="0" u="none" strike="noStrike" dirty="0">
                <a:solidFill>
                  <a:srgbClr val="000000"/>
                </a:solidFill>
                <a:effectLst/>
                <a:latin typeface="Verdana" panose="020B0604030504040204" pitchFamily="34" charset="0"/>
              </a:rPr>
              <a:t>Projektet omfatter kursus- og uddannelsestilbud i regi af arbejdsmarkedsuddannelserne, men indholdet i projektet forventes relaterbart til flere </a:t>
            </a:r>
            <a:r>
              <a:rPr lang="da-DK" sz="1800" b="0" i="0" u="none" strike="noStrike" dirty="0" err="1">
                <a:solidFill>
                  <a:srgbClr val="000000"/>
                </a:solidFill>
                <a:effectLst/>
                <a:latin typeface="Verdana" panose="020B0604030504040204" pitchFamily="34" charset="0"/>
              </a:rPr>
              <a:t>fagmål</a:t>
            </a:r>
            <a:r>
              <a:rPr lang="da-DK" sz="1800" b="0" i="0" u="none" strike="noStrike" dirty="0">
                <a:solidFill>
                  <a:srgbClr val="000000"/>
                </a:solidFill>
                <a:effectLst/>
                <a:latin typeface="Verdana" panose="020B0604030504040204" pitchFamily="34" charset="0"/>
              </a:rPr>
              <a:t> i skolernes grund- og hoveduddannelser. Dermed vil hele eller dele af projektet kunne indgå som undervisningsmateriale på øvrige EUD-forløb på landets social- og sundhedsskoler.</a:t>
            </a:r>
            <a:r>
              <a:rPr lang="en-US" sz="1800"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547807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Projektet forventede output</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1200329"/>
          </a:xfrm>
          <a:prstGeom prst="rect">
            <a:avLst/>
          </a:prstGeom>
          <a:noFill/>
        </p:spPr>
        <p:txBody>
          <a:bodyPr wrap="square">
            <a:spAutoFit/>
          </a:bodyPr>
          <a:lstStyle/>
          <a:p>
            <a:pPr algn="l" rtl="0" fontAlgn="base"/>
            <a:r>
              <a:rPr lang="da-DK" sz="1800" b="0" i="0" u="none" strike="noStrike" dirty="0">
                <a:solidFill>
                  <a:srgbClr val="000000"/>
                </a:solidFill>
                <a:effectLst/>
                <a:latin typeface="Verdana" panose="020B0604030504040204" pitchFamily="34" charset="0"/>
              </a:rPr>
              <a:t>Efter endt afslutning på projektet, forventes der at være udviklet 30 til 40 mikrokurser baseret på hhv. </a:t>
            </a:r>
            <a:r>
              <a:rPr lang="da-DK" sz="1800" b="0" i="0" u="none" strike="noStrike" dirty="0" err="1">
                <a:solidFill>
                  <a:srgbClr val="000000"/>
                </a:solidFill>
                <a:effectLst/>
                <a:latin typeface="Verdana" panose="020B0604030504040204" pitchFamily="34" charset="0"/>
              </a:rPr>
              <a:t>awareness</a:t>
            </a:r>
            <a:r>
              <a:rPr lang="da-DK" sz="1800" b="0" i="0" u="none" strike="noStrike" dirty="0">
                <a:solidFill>
                  <a:srgbClr val="000000"/>
                </a:solidFill>
                <a:effectLst/>
                <a:latin typeface="Verdana" panose="020B0604030504040204" pitchFamily="34" charset="0"/>
              </a:rPr>
              <a:t> træning- og mikrolæringsmetode, som kan sammensættes til en række enkeltstående kursusforløb bestående af 6 til 8 forløb målrettet en specifik målgruppe.</a:t>
            </a:r>
            <a:r>
              <a:rPr lang="en-US" sz="1800"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858450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Projektets deltager</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614" y="1554599"/>
            <a:ext cx="11437414" cy="4109354"/>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8200" y="1936679"/>
            <a:ext cx="9273922" cy="3139321"/>
          </a:xfrm>
          <a:prstGeom prst="rect">
            <a:avLst/>
          </a:prstGeom>
          <a:noFill/>
        </p:spPr>
        <p:txBody>
          <a:bodyPr wrap="square">
            <a:spAutoFit/>
          </a:bodyPr>
          <a:lstStyle/>
          <a:p>
            <a:pPr marL="285750" indent="-285750" algn="l" rtl="0" fontAlgn="base">
              <a:buFontTx/>
              <a:buChar char="-"/>
            </a:pPr>
            <a:r>
              <a:rPr lang="da-DK" dirty="0">
                <a:solidFill>
                  <a:srgbClr val="000000"/>
                </a:solidFill>
                <a:latin typeface="Verdana" panose="020B0604030504040204" pitchFamily="34" charset="0"/>
              </a:rPr>
              <a:t>SOSU Nord</a:t>
            </a:r>
          </a:p>
          <a:p>
            <a:pPr marL="285750" indent="-285750" algn="l" rtl="0" fontAlgn="base">
              <a:buFontTx/>
              <a:buChar char="-"/>
            </a:pPr>
            <a:r>
              <a:rPr lang="da-DK" dirty="0">
                <a:solidFill>
                  <a:srgbClr val="000000"/>
                </a:solidFill>
                <a:latin typeface="Verdana" panose="020B0604030504040204" pitchFamily="34" charset="0"/>
              </a:rPr>
              <a:t>SOSU STV</a:t>
            </a:r>
          </a:p>
          <a:p>
            <a:pPr marL="285750" indent="-285750" algn="l" rtl="0" fontAlgn="base">
              <a:buFontTx/>
              <a:buChar char="-"/>
            </a:pPr>
            <a:r>
              <a:rPr lang="da-DK" b="0" i="0" dirty="0">
                <a:solidFill>
                  <a:srgbClr val="000000"/>
                </a:solidFill>
                <a:effectLst/>
                <a:latin typeface="Verdana" panose="020B0604030504040204" pitchFamily="34" charset="0"/>
              </a:rPr>
              <a:t>SOSU MV</a:t>
            </a:r>
          </a:p>
          <a:p>
            <a:pPr marL="285750" indent="-285750" algn="l" rtl="0" fontAlgn="base">
              <a:buFontTx/>
              <a:buChar char="-"/>
            </a:pPr>
            <a:r>
              <a:rPr lang="da-DK" dirty="0">
                <a:solidFill>
                  <a:srgbClr val="000000"/>
                </a:solidFill>
                <a:latin typeface="Verdana" panose="020B0604030504040204" pitchFamily="34" charset="0"/>
              </a:rPr>
              <a:t>SOSU Østjylland</a:t>
            </a:r>
          </a:p>
          <a:p>
            <a:pPr marL="285750" indent="-285750" algn="l" rtl="0" fontAlgn="base">
              <a:buFontTx/>
              <a:buChar char="-"/>
            </a:pPr>
            <a:r>
              <a:rPr lang="da-DK" b="0" i="0" dirty="0">
                <a:solidFill>
                  <a:srgbClr val="000000"/>
                </a:solidFill>
                <a:effectLst/>
                <a:latin typeface="Verdana" panose="020B0604030504040204" pitchFamily="34" charset="0"/>
              </a:rPr>
              <a:t>SOSU Randers </a:t>
            </a:r>
          </a:p>
          <a:p>
            <a:pPr marL="285750" indent="-285750" algn="l" rtl="0" fontAlgn="base">
              <a:buFontTx/>
              <a:buChar char="-"/>
            </a:pPr>
            <a:r>
              <a:rPr lang="da-DK" dirty="0">
                <a:solidFill>
                  <a:srgbClr val="000000"/>
                </a:solidFill>
                <a:latin typeface="Verdana" panose="020B0604030504040204" pitchFamily="34" charset="0"/>
              </a:rPr>
              <a:t>SOSU FVH</a:t>
            </a:r>
          </a:p>
          <a:p>
            <a:pPr marL="285750" indent="-285750" algn="l" rtl="0" fontAlgn="base">
              <a:buFontTx/>
              <a:buChar char="-"/>
            </a:pPr>
            <a:r>
              <a:rPr lang="da-DK" b="0" i="0" dirty="0">
                <a:solidFill>
                  <a:srgbClr val="000000"/>
                </a:solidFill>
                <a:effectLst/>
                <a:latin typeface="Verdana" panose="020B0604030504040204" pitchFamily="34" charset="0"/>
              </a:rPr>
              <a:t>SOSU </a:t>
            </a:r>
            <a:r>
              <a:rPr lang="da-DK" dirty="0">
                <a:solidFill>
                  <a:srgbClr val="000000"/>
                </a:solidFill>
                <a:latin typeface="Verdana" panose="020B0604030504040204" pitchFamily="34" charset="0"/>
              </a:rPr>
              <a:t>Syd</a:t>
            </a:r>
            <a:r>
              <a:rPr lang="da-DK" b="0" i="0" dirty="0">
                <a:solidFill>
                  <a:srgbClr val="000000"/>
                </a:solidFill>
                <a:effectLst/>
                <a:latin typeface="Verdana" panose="020B0604030504040204" pitchFamily="34" charset="0"/>
              </a:rPr>
              <a:t> </a:t>
            </a:r>
          </a:p>
          <a:p>
            <a:pPr marL="285750" indent="-285750" algn="l" rtl="0" fontAlgn="base">
              <a:buFontTx/>
              <a:buChar char="-"/>
            </a:pPr>
            <a:r>
              <a:rPr lang="da-DK" dirty="0">
                <a:solidFill>
                  <a:srgbClr val="000000"/>
                </a:solidFill>
                <a:latin typeface="Verdana" panose="020B0604030504040204" pitchFamily="34" charset="0"/>
              </a:rPr>
              <a:t>SOSU Esbjerg</a:t>
            </a:r>
          </a:p>
          <a:p>
            <a:pPr marL="285750" indent="-285750" algn="l" rtl="0" fontAlgn="base">
              <a:buFontTx/>
              <a:buChar char="-"/>
            </a:pPr>
            <a:r>
              <a:rPr lang="en-US" b="0" i="0" dirty="0">
                <a:solidFill>
                  <a:srgbClr val="000000"/>
                </a:solidFill>
                <a:effectLst/>
                <a:latin typeface="Arial" panose="020B0604020202020204" pitchFamily="34" charset="0"/>
              </a:rPr>
              <a:t>SOSU H</a:t>
            </a:r>
          </a:p>
          <a:p>
            <a:pPr marL="285750" indent="-285750" algn="l" rtl="0" fontAlgn="base">
              <a:buFontTx/>
              <a:buChar char="-"/>
            </a:pPr>
            <a:r>
              <a:rPr lang="en-US" dirty="0">
                <a:solidFill>
                  <a:srgbClr val="000000"/>
                </a:solidFill>
                <a:latin typeface="Arial" panose="020B0604020202020204" pitchFamily="34" charset="0"/>
              </a:rPr>
              <a:t>SOSU NF</a:t>
            </a:r>
            <a:endParaRPr lang="en-US" b="0" i="0" dirty="0">
              <a:solidFill>
                <a:srgbClr val="000000"/>
              </a:solidFill>
              <a:effectLst/>
              <a:latin typeface="Arial" panose="020B0604020202020204" pitchFamily="34" charset="0"/>
            </a:endParaRPr>
          </a:p>
          <a:p>
            <a:pPr marL="285750" indent="-285750" algn="l" rtl="0" fontAlgn="base">
              <a:buFontTx/>
              <a:buChar char="-"/>
            </a:pPr>
            <a:r>
              <a:rPr lang="en-US" dirty="0">
                <a:solidFill>
                  <a:srgbClr val="000000"/>
                </a:solidFill>
                <a:latin typeface="Arial" panose="020B0604020202020204" pitchFamily="34" charset="0"/>
              </a:rPr>
              <a:t>ZBC</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86161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08000" y="-2232000"/>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Samarbejdspartner i Projektet</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2308324"/>
          </a:xfrm>
          <a:prstGeom prst="rect">
            <a:avLst/>
          </a:prstGeom>
          <a:noFill/>
        </p:spPr>
        <p:txBody>
          <a:bodyPr wrap="square">
            <a:spAutoFit/>
          </a:bodyPr>
          <a:lstStyle/>
          <a:p>
            <a:pPr algn="l" rtl="0" fontAlgn="base"/>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Verdens</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bedste</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nyheder</a:t>
            </a:r>
            <a:endParaRPr lang="en-US" b="0" i="0" dirty="0">
              <a:solidFill>
                <a:srgbClr val="000000"/>
              </a:solidFill>
              <a:effectLst/>
              <a:latin typeface="Arial" panose="020B0604020202020204" pitchFamily="34" charset="0"/>
            </a:endParaRPr>
          </a:p>
          <a:p>
            <a:pPr algn="l" rtl="0" fontAlgn="base"/>
            <a:r>
              <a:rPr lang="en-US" dirty="0">
                <a:solidFill>
                  <a:srgbClr val="000000"/>
                </a:solidFill>
                <a:latin typeface="Arial" panose="020B0604020202020204" pitchFamily="34" charset="0"/>
              </a:rPr>
              <a:t>- UNESCO </a:t>
            </a:r>
            <a:endParaRPr lang="en-US" b="0" i="0" dirty="0">
              <a:solidFill>
                <a:srgbClr val="000000"/>
              </a:solidFill>
              <a:effectLst/>
              <a:latin typeface="Arial" panose="020B0604020202020204" pitchFamily="34" charset="0"/>
            </a:endParaRPr>
          </a:p>
          <a:p>
            <a:pPr algn="l" rtl="0" fontAlgn="base"/>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Videnscenter</a:t>
            </a:r>
            <a:r>
              <a:rPr lang="en-US" dirty="0">
                <a:solidFill>
                  <a:srgbClr val="000000"/>
                </a:solidFill>
                <a:latin typeface="Arial" panose="020B0604020202020204" pitchFamily="34" charset="0"/>
              </a:rPr>
              <a:t> for </a:t>
            </a:r>
            <a:r>
              <a:rPr lang="en-US" dirty="0" err="1">
                <a:solidFill>
                  <a:srgbClr val="000000"/>
                </a:solidFill>
                <a:latin typeface="Arial" panose="020B0604020202020204" pitchFamily="34" charset="0"/>
              </a:rPr>
              <a:t>velfærdsteknologi</a:t>
            </a:r>
            <a:endParaRPr lang="en-US" dirty="0">
              <a:solidFill>
                <a:srgbClr val="000000"/>
              </a:solidFill>
              <a:latin typeface="Arial" panose="020B0604020202020204" pitchFamily="34" charset="0"/>
            </a:endParaRPr>
          </a:p>
          <a:p>
            <a:pPr algn="l" rtl="0" fontAlgn="base"/>
            <a:r>
              <a:rPr lang="en-US" dirty="0">
                <a:solidFill>
                  <a:srgbClr val="000000"/>
                </a:solidFill>
                <a:latin typeface="Arial" panose="020B0604020202020204" pitchFamily="34" charset="0"/>
              </a:rPr>
              <a:t>- SEVU</a:t>
            </a:r>
          </a:p>
          <a:p>
            <a:pPr algn="l" rtl="0" fontAlgn="base"/>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Københavns</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Professionshøjskole</a:t>
            </a:r>
            <a:r>
              <a:rPr lang="en-US" dirty="0">
                <a:solidFill>
                  <a:srgbClr val="000000"/>
                </a:solidFill>
                <a:latin typeface="Arial" panose="020B0604020202020204" pitchFamily="34" charset="0"/>
              </a:rPr>
              <a:t> </a:t>
            </a:r>
          </a:p>
          <a:p>
            <a:pPr algn="l" rtl="0" fontAlgn="base"/>
            <a:endParaRPr lang="en-US" b="0" i="0" dirty="0">
              <a:solidFill>
                <a:srgbClr val="000000"/>
              </a:solidFill>
              <a:effectLst/>
              <a:latin typeface="Arial" panose="020B0604020202020204" pitchFamily="34" charset="0"/>
            </a:endParaRPr>
          </a:p>
          <a:p>
            <a:pPr algn="l" rtl="0" fontAlgn="base"/>
            <a:endParaRPr lang="en-US" dirty="0">
              <a:solidFill>
                <a:srgbClr val="000000"/>
              </a:solidFill>
              <a:latin typeface="Arial" panose="020B0604020202020204" pitchFamily="34" charset="0"/>
            </a:endParaRPr>
          </a:p>
          <a:p>
            <a:pPr algn="l" rtl="0" fontAlgn="base"/>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62578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5" name="Pladsholder til indhold 4" descr="Et billede, der indeholder cirkel, roulette, transport, hjul&#10;&#10;Automatisk genereret beskrivelse">
            <a:extLst>
              <a:ext uri="{FF2B5EF4-FFF2-40B4-BE49-F238E27FC236}">
                <a16:creationId xmlns:a16="http://schemas.microsoft.com/office/drawing/2014/main" id="{E5D71748-E629-179B-FE09-4997B00235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81367" y="-2231999"/>
            <a:ext cx="4351338" cy="4351338"/>
          </a:xfrm>
        </p:spPr>
      </p:pic>
      <p:pic>
        <p:nvPicPr>
          <p:cNvPr id="7" name="Billede 6" descr="Et billede, der indeholder cirkel, roulette, transport, hjul&#10;&#10;Automatisk genereret beskrivelse">
            <a:extLst>
              <a:ext uri="{FF2B5EF4-FFF2-40B4-BE49-F238E27FC236}">
                <a16:creationId xmlns:a16="http://schemas.microsoft.com/office/drawing/2014/main" id="{C3FB2842-AFED-2F4B-50F3-0BA813743C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0000" y="5076000"/>
            <a:ext cx="5041402" cy="5041402"/>
          </a:xfrm>
          <a:prstGeom prst="rect">
            <a:avLst/>
          </a:prstGeom>
        </p:spPr>
      </p:pic>
      <p:sp>
        <p:nvSpPr>
          <p:cNvPr id="2" name="Titel 1">
            <a:extLst>
              <a:ext uri="{FF2B5EF4-FFF2-40B4-BE49-F238E27FC236}">
                <a16:creationId xmlns:a16="http://schemas.microsoft.com/office/drawing/2014/main" id="{FDF02761-1989-20C9-9945-430FBA9B1582}"/>
              </a:ext>
            </a:extLst>
          </p:cNvPr>
          <p:cNvSpPr>
            <a:spLocks noGrp="1"/>
          </p:cNvSpPr>
          <p:nvPr>
            <p:ph type="title"/>
          </p:nvPr>
        </p:nvSpPr>
        <p:spPr/>
        <p:txBody>
          <a:bodyPr/>
          <a:lstStyle/>
          <a:p>
            <a:r>
              <a:rPr lang="da-DK" dirty="0">
                <a:latin typeface="Garamond" panose="02020404030301010803" pitchFamily="18" charset="0"/>
              </a:rPr>
              <a:t>Målgruppen</a:t>
            </a:r>
          </a:p>
        </p:txBody>
      </p:sp>
      <p:pic>
        <p:nvPicPr>
          <p:cNvPr id="3" name="Billede 2">
            <a:extLst>
              <a:ext uri="{FF2B5EF4-FFF2-40B4-BE49-F238E27FC236}">
                <a16:creationId xmlns:a16="http://schemas.microsoft.com/office/drawing/2014/main" id="{12C083FF-E2E4-CE73-E056-3F8D18DCE14A}"/>
              </a:ext>
            </a:extLst>
          </p:cNvPr>
          <p:cNvPicPr>
            <a:picLocks noChangeAspect="1"/>
          </p:cNvPicPr>
          <p:nvPr/>
        </p:nvPicPr>
        <p:blipFill>
          <a:blip r:embed="rId3"/>
          <a:stretch>
            <a:fillRect/>
          </a:stretch>
        </p:blipFill>
        <p:spPr>
          <a:xfrm>
            <a:off x="837744" y="2119339"/>
            <a:ext cx="10516511" cy="2528012"/>
          </a:xfrm>
          <a:prstGeom prst="rect">
            <a:avLst/>
          </a:prstGeom>
        </p:spPr>
      </p:pic>
      <p:sp>
        <p:nvSpPr>
          <p:cNvPr id="8" name="Tekstfelt 7">
            <a:extLst>
              <a:ext uri="{FF2B5EF4-FFF2-40B4-BE49-F238E27FC236}">
                <a16:creationId xmlns:a16="http://schemas.microsoft.com/office/drawing/2014/main" id="{5557FBA6-E989-9BC2-4E8B-FD183CE50CEE}"/>
              </a:ext>
            </a:extLst>
          </p:cNvPr>
          <p:cNvSpPr txBox="1"/>
          <p:nvPr/>
        </p:nvSpPr>
        <p:spPr>
          <a:xfrm>
            <a:off x="837744" y="2636668"/>
            <a:ext cx="9273922" cy="2031325"/>
          </a:xfrm>
          <a:prstGeom prst="rect">
            <a:avLst/>
          </a:prstGeom>
          <a:noFill/>
        </p:spPr>
        <p:txBody>
          <a:bodyPr wrap="square">
            <a:spAutoFit/>
          </a:bodyPr>
          <a:lstStyle/>
          <a:p>
            <a:pPr marL="285750" indent="-285750" algn="l" rtl="0" fontAlgn="base">
              <a:buFontTx/>
              <a:buChar char="-"/>
            </a:pPr>
            <a:r>
              <a:rPr lang="en-US" dirty="0">
                <a:solidFill>
                  <a:srgbClr val="000000"/>
                </a:solidFill>
                <a:latin typeface="Arial" panose="020B0604020202020204" pitchFamily="34" charset="0"/>
              </a:rPr>
              <a:t>Social- og </a:t>
            </a:r>
            <a:r>
              <a:rPr lang="en-US" dirty="0" err="1">
                <a:solidFill>
                  <a:srgbClr val="000000"/>
                </a:solidFill>
                <a:latin typeface="Arial" panose="020B0604020202020204" pitchFamily="34" charset="0"/>
              </a:rPr>
              <a:t>sundhedshjælper</a:t>
            </a:r>
            <a:endParaRPr lang="en-US" dirty="0">
              <a:solidFill>
                <a:srgbClr val="000000"/>
              </a:solidFill>
              <a:latin typeface="Arial" panose="020B0604020202020204" pitchFamily="34" charset="0"/>
            </a:endParaRPr>
          </a:p>
          <a:p>
            <a:pPr marL="285750" indent="-285750" algn="l" rtl="0" fontAlgn="base">
              <a:buFontTx/>
              <a:buChar char="-"/>
            </a:pPr>
            <a:r>
              <a:rPr lang="en-US" b="0" i="0" dirty="0">
                <a:solidFill>
                  <a:srgbClr val="000000"/>
                </a:solidFill>
                <a:effectLst/>
                <a:latin typeface="Arial" panose="020B0604020202020204" pitchFamily="34" charset="0"/>
              </a:rPr>
              <a:t>Social- og </a:t>
            </a:r>
            <a:r>
              <a:rPr lang="en-US" b="0" i="0" dirty="0" err="1">
                <a:solidFill>
                  <a:srgbClr val="000000"/>
                </a:solidFill>
                <a:effectLst/>
                <a:latin typeface="Arial" panose="020B0604020202020204" pitchFamily="34" charset="0"/>
              </a:rPr>
              <a:t>sundhedsassistenter</a:t>
            </a:r>
            <a:endParaRPr lang="en-US" b="0" i="0" dirty="0">
              <a:solidFill>
                <a:srgbClr val="000000"/>
              </a:solidFill>
              <a:effectLst/>
              <a:latin typeface="Arial" panose="020B0604020202020204" pitchFamily="34" charset="0"/>
            </a:endParaRPr>
          </a:p>
          <a:p>
            <a:pPr marL="285750" indent="-285750" algn="l" rtl="0" fontAlgn="base">
              <a:buFontTx/>
              <a:buChar char="-"/>
            </a:pPr>
            <a:r>
              <a:rPr lang="en-US" dirty="0" err="1">
                <a:solidFill>
                  <a:srgbClr val="000000"/>
                </a:solidFill>
                <a:latin typeface="Arial" panose="020B0604020202020204" pitchFamily="34" charset="0"/>
              </a:rPr>
              <a:t>Pædagogiske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assistenter</a:t>
            </a:r>
            <a:endParaRPr lang="en-US" dirty="0">
              <a:solidFill>
                <a:srgbClr val="000000"/>
              </a:solidFill>
              <a:latin typeface="Arial" panose="020B0604020202020204" pitchFamily="34" charset="0"/>
            </a:endParaRPr>
          </a:p>
          <a:p>
            <a:pPr marL="285750" indent="-285750" algn="l" rtl="0" fontAlgn="base">
              <a:buFontTx/>
              <a:buChar char="-"/>
            </a:pPr>
            <a:r>
              <a:rPr lang="en-US" b="0" i="0" dirty="0" err="1">
                <a:solidFill>
                  <a:srgbClr val="000000"/>
                </a:solidFill>
                <a:effectLst/>
                <a:latin typeface="Arial" panose="020B0604020202020204" pitchFamily="34" charset="0"/>
              </a:rPr>
              <a:t>Grundforløbselever</a:t>
            </a:r>
            <a:endParaRPr lang="en-US" b="0" i="0" dirty="0">
              <a:solidFill>
                <a:srgbClr val="000000"/>
              </a:solidFill>
              <a:effectLst/>
              <a:latin typeface="Arial" panose="020B0604020202020204" pitchFamily="34" charset="0"/>
            </a:endParaRPr>
          </a:p>
          <a:p>
            <a:pPr marL="285750" indent="-285750" algn="l" rtl="0" fontAlgn="base">
              <a:buFontTx/>
              <a:buChar char="-"/>
            </a:pPr>
            <a:r>
              <a:rPr lang="en-US" dirty="0">
                <a:solidFill>
                  <a:srgbClr val="000000"/>
                </a:solidFill>
                <a:latin typeface="Arial" panose="020B0604020202020204" pitchFamily="34" charset="0"/>
              </a:rPr>
              <a:t>EUD og AMU</a:t>
            </a:r>
            <a:endParaRPr lang="en-US" b="0" i="0" dirty="0">
              <a:solidFill>
                <a:srgbClr val="000000"/>
              </a:solidFill>
              <a:effectLst/>
              <a:latin typeface="Arial" panose="020B0604020202020204" pitchFamily="34" charset="0"/>
            </a:endParaRPr>
          </a:p>
          <a:p>
            <a:pPr algn="l" rtl="0" fontAlgn="base"/>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Evt</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andre</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faggrupper</a:t>
            </a:r>
            <a:endParaRPr lang="en-US" dirty="0">
              <a:solidFill>
                <a:srgbClr val="000000"/>
              </a:solidFill>
              <a:latin typeface="Arial" panose="020B0604020202020204" pitchFamily="34" charset="0"/>
            </a:endParaRPr>
          </a:p>
          <a:p>
            <a:pPr algn="l" rtl="0" fontAlgn="base"/>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73830649"/>
      </p:ext>
    </p:extLst>
  </p:cSld>
  <p:clrMapOvr>
    <a:masterClrMapping/>
  </p:clrMapOvr>
</p:sld>
</file>

<file path=ppt/theme/theme1.xml><?xml version="1.0" encoding="utf-8"?>
<a:theme xmlns:a="http://schemas.openxmlformats.org/drawingml/2006/main" name="Office-tema">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364</Words>
  <Application>Microsoft Macintosh PowerPoint</Application>
  <PresentationFormat>Widescreen</PresentationFormat>
  <Paragraphs>71</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Garamond</vt:lpstr>
      <vt:lpstr>Nunito</vt:lpstr>
      <vt:lpstr>Verdana</vt:lpstr>
      <vt:lpstr>Office-tema</vt:lpstr>
      <vt:lpstr>    Projekt awareness træning til grøn omstilling for de sociale- og sundhedsfaglige erhverv</vt:lpstr>
      <vt:lpstr>Hvorfor bæredygtighed i SOSU</vt:lpstr>
      <vt:lpstr>Baggrunden for projektet</vt:lpstr>
      <vt:lpstr>Awareness - film</vt:lpstr>
      <vt:lpstr>Introduktion til Projektet </vt:lpstr>
      <vt:lpstr>Projektet forventede output</vt:lpstr>
      <vt:lpstr>Projektets deltager</vt:lpstr>
      <vt:lpstr>Samarbejdspartner i Projektet</vt:lpstr>
      <vt:lpstr>Målgruppen</vt:lpstr>
      <vt:lpstr>Eksempel</vt:lpstr>
      <vt:lpstr>Hvorfor microlæring…</vt:lpstr>
      <vt:lpstr>Microlæring som redskab…</vt:lpstr>
      <vt:lpstr>Dilemmaer/udfordring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 awareness træning til grøn omstilling for de sociale- og sundhedsfaglige erhverv</dc:title>
  <dc:creator>Mie Ryø Christophersen</dc:creator>
  <cp:lastModifiedBy>Rungnapa Prommee</cp:lastModifiedBy>
  <cp:revision>17</cp:revision>
  <dcterms:created xsi:type="dcterms:W3CDTF">2023-05-24T11:35:54Z</dcterms:created>
  <dcterms:modified xsi:type="dcterms:W3CDTF">2023-09-13T02:27:14Z</dcterms:modified>
</cp:coreProperties>
</file>