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7" r:id="rId5"/>
    <p:sldId id="275" r:id="rId6"/>
    <p:sldId id="276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62" r:id="rId21"/>
  </p:sldIdLst>
  <p:sldSz cx="9144000" cy="6858000" type="screen4x3"/>
  <p:notesSz cx="6669088" cy="97758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D00"/>
    <a:srgbClr val="009D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>
      <p:cViewPr varScale="1">
        <p:scale>
          <a:sx n="84" d="100"/>
          <a:sy n="84" d="100"/>
        </p:scale>
        <p:origin x="1315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EF360-DDAA-449A-BC1F-27BA48034B39}" type="datetimeFigureOut">
              <a:rPr lang="fi-FI" smtClean="0"/>
              <a:t>10.9.2015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A6F22-740B-43A2-8432-4A8955F999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142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82670-8969-4625-883F-7CF6AA0192B2}" type="datetimeFigureOut">
              <a:rPr lang="fi-FI" smtClean="0"/>
              <a:t>10.9.2015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4738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643517"/>
            <a:ext cx="5335270" cy="43991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285337"/>
            <a:ext cx="2889938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19D48-C1A5-44BA-98FE-00BCCFC88C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9247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19D48-C1A5-44BA-98FE-00BCCFC88C8A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7918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19D48-C1A5-44BA-98FE-00BCCFC88C8A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0438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319D48-C1A5-44BA-98FE-00BCCFC88C8A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8916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0" y="4437112"/>
            <a:ext cx="9144000" cy="2420888"/>
          </a:xfrm>
          <a:prstGeom prst="rect">
            <a:avLst/>
          </a:prstGeom>
          <a:solidFill>
            <a:srgbClr val="009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513" y="1022855"/>
            <a:ext cx="2042974" cy="2884280"/>
          </a:xfrm>
          <a:prstGeom prst="rect">
            <a:avLst/>
          </a:prstGeom>
        </p:spPr>
      </p:pic>
      <p:sp>
        <p:nvSpPr>
          <p:cNvPr id="13" name="Sisällön paikkamerkki 12"/>
          <p:cNvSpPr>
            <a:spLocks noGrp="1"/>
          </p:cNvSpPr>
          <p:nvPr>
            <p:ph sz="quarter" idx="10" hasCustomPrompt="1"/>
          </p:nvPr>
        </p:nvSpPr>
        <p:spPr>
          <a:xfrm>
            <a:off x="0" y="5013325"/>
            <a:ext cx="9143999" cy="719931"/>
          </a:xfrm>
        </p:spPr>
        <p:txBody>
          <a:bodyPr>
            <a:normAutofit/>
          </a:bodyPr>
          <a:lstStyle>
            <a:lvl1pPr marL="0" indent="0" algn="ctr">
              <a:buNone/>
              <a:defRPr sz="4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NAME OF THE PRESENTATION</a:t>
            </a:r>
          </a:p>
        </p:txBody>
      </p:sp>
      <p:sp>
        <p:nvSpPr>
          <p:cNvPr id="15" name="Sisällön paikkamerkki 14"/>
          <p:cNvSpPr>
            <a:spLocks noGrp="1"/>
          </p:cNvSpPr>
          <p:nvPr>
            <p:ph sz="quarter" idx="11" hasCustomPrompt="1"/>
          </p:nvPr>
        </p:nvSpPr>
        <p:spPr>
          <a:xfrm>
            <a:off x="2411413" y="5805488"/>
            <a:ext cx="4105275" cy="936625"/>
          </a:xfrm>
        </p:spPr>
        <p:txBody>
          <a:bodyPr>
            <a:normAutofit/>
          </a:bodyPr>
          <a:lstStyle>
            <a:lvl3pPr marL="914400" indent="0">
              <a:buNone/>
              <a:defRPr sz="2800" baseline="0">
                <a:solidFill>
                  <a:schemeClr val="bg1"/>
                </a:solidFill>
              </a:defRPr>
            </a:lvl3pPr>
          </a:lstStyle>
          <a:p>
            <a:pPr lvl="2"/>
            <a:r>
              <a:rPr lang="fi-FI" dirty="0" err="1" smtClean="0"/>
              <a:t>Place</a:t>
            </a:r>
            <a:r>
              <a:rPr lang="fi-FI" dirty="0" smtClean="0"/>
              <a:t> 01.01.2013</a:t>
            </a:r>
            <a:endParaRPr lang="fi-FI" dirty="0"/>
          </a:p>
        </p:txBody>
      </p:sp>
      <p:pic>
        <p:nvPicPr>
          <p:cNvPr id="2" name="Kuva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45235"/>
            <a:ext cx="1993899" cy="43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408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33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6" y="5867400"/>
            <a:ext cx="9153526" cy="990600"/>
          </a:xfrm>
          <a:prstGeom prst="rect">
            <a:avLst/>
          </a:prstGeom>
          <a:solidFill>
            <a:srgbClr val="009DBC"/>
          </a:solidFill>
          <a:ln>
            <a:noFill/>
          </a:ln>
          <a:effectLst/>
          <a:extLst/>
        </p:spPr>
      </p:pic>
      <p:sp>
        <p:nvSpPr>
          <p:cNvPr id="8" name="Päivämäärän paikkamerkki 3"/>
          <p:cNvSpPr txBox="1">
            <a:spLocks/>
          </p:cNvSpPr>
          <p:nvPr userDrawn="1"/>
        </p:nvSpPr>
        <p:spPr>
          <a:xfrm>
            <a:off x="6588224" y="636913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762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pic>
        <p:nvPicPr>
          <p:cNvPr id="8" name="Picture 1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6" y="5867400"/>
            <a:ext cx="9153526" cy="990600"/>
          </a:xfrm>
          <a:prstGeom prst="rect">
            <a:avLst/>
          </a:prstGeom>
          <a:solidFill>
            <a:srgbClr val="009DBC"/>
          </a:solidFill>
          <a:ln>
            <a:noFill/>
          </a:ln>
          <a:effectLst/>
          <a:extLst/>
        </p:spPr>
      </p:pic>
      <p:sp>
        <p:nvSpPr>
          <p:cNvPr id="9" name="Päivämäärän paikkamerkki 3"/>
          <p:cNvSpPr txBox="1">
            <a:spLocks/>
          </p:cNvSpPr>
          <p:nvPr userDrawn="1"/>
        </p:nvSpPr>
        <p:spPr>
          <a:xfrm>
            <a:off x="6588224" y="636913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2640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558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pic>
        <p:nvPicPr>
          <p:cNvPr id="10" name="Picture 1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6" y="5867400"/>
            <a:ext cx="9153526" cy="990600"/>
          </a:xfrm>
          <a:prstGeom prst="rect">
            <a:avLst/>
          </a:prstGeom>
          <a:solidFill>
            <a:srgbClr val="009DBC"/>
          </a:solidFill>
          <a:ln>
            <a:noFill/>
          </a:ln>
          <a:effectLst/>
          <a:extLst/>
        </p:spPr>
      </p:pic>
      <p:sp>
        <p:nvSpPr>
          <p:cNvPr id="11" name="Päivämäärän paikkamerkki 3"/>
          <p:cNvSpPr txBox="1">
            <a:spLocks/>
          </p:cNvSpPr>
          <p:nvPr userDrawn="1"/>
        </p:nvSpPr>
        <p:spPr>
          <a:xfrm>
            <a:off x="6588224" y="636913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8641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379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8" name="Picture 1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6" y="5867400"/>
            <a:ext cx="9153526" cy="990600"/>
          </a:xfrm>
          <a:prstGeom prst="rect">
            <a:avLst/>
          </a:prstGeom>
          <a:solidFill>
            <a:srgbClr val="009DBC"/>
          </a:solidFill>
          <a:ln>
            <a:noFill/>
          </a:ln>
          <a:effectLst/>
          <a:extLst/>
        </p:spPr>
      </p:pic>
      <p:sp>
        <p:nvSpPr>
          <p:cNvPr id="9" name="Päivämäärän paikkamerkki 3"/>
          <p:cNvSpPr txBox="1">
            <a:spLocks/>
          </p:cNvSpPr>
          <p:nvPr userDrawn="1"/>
        </p:nvSpPr>
        <p:spPr>
          <a:xfrm>
            <a:off x="6588224" y="636913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4442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 userDrawn="1"/>
        </p:nvSpPr>
        <p:spPr>
          <a:xfrm>
            <a:off x="0" y="4437112"/>
            <a:ext cx="9144000" cy="2420888"/>
          </a:xfrm>
          <a:prstGeom prst="rect">
            <a:avLst/>
          </a:prstGeom>
          <a:solidFill>
            <a:srgbClr val="009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/>
          <p:cNvSpPr txBox="1">
            <a:spLocks/>
          </p:cNvSpPr>
          <p:nvPr userDrawn="1"/>
        </p:nvSpPr>
        <p:spPr>
          <a:xfrm>
            <a:off x="0" y="4437112"/>
            <a:ext cx="9144000" cy="1181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 smtClean="0">
                <a:solidFill>
                  <a:schemeClr val="bg1"/>
                </a:solidFill>
                <a:latin typeface="Myriad Pro" pitchFamily="34" charset="0"/>
              </a:rPr>
              <a:t>THANK YOU!</a:t>
            </a:r>
            <a:endParaRPr lang="fi-FI" dirty="0">
              <a:solidFill>
                <a:schemeClr val="bg1"/>
              </a:solidFill>
              <a:latin typeface="Myriad Pro" pitchFamily="34" charset="0"/>
            </a:endParaRPr>
          </a:p>
        </p:txBody>
      </p:sp>
      <p:pic>
        <p:nvPicPr>
          <p:cNvPr id="17" name="Kuva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513" y="1022855"/>
            <a:ext cx="2042974" cy="288428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345235"/>
            <a:ext cx="1993899" cy="43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80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6BCBC-5220-4F68-8946-8DCBF7E4EF24}" type="datetimeFigureOut">
              <a:rPr lang="fi-FI" smtClean="0"/>
              <a:t>10.9.2015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18CC1-6A65-4D36-9C5F-BF4DC1F466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1354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7" r:id="rId5"/>
    <p:sldLayoutId id="2147483658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ec.europa.eu/priorities/justice-fundamental-rights/index_en.htm" TargetMode="External"/><Relationship Id="rId3" Type="http://schemas.openxmlformats.org/officeDocument/2006/relationships/hyperlink" Target="http://ec.europa.eu/priorities/digital-single-market/index_en.htm" TargetMode="External"/><Relationship Id="rId7" Type="http://schemas.openxmlformats.org/officeDocument/2006/relationships/hyperlink" Target="http://ec.europa.eu/priorities/eu-us-free-trade/index_en.htm" TargetMode="External"/><Relationship Id="rId2" Type="http://schemas.openxmlformats.org/officeDocument/2006/relationships/hyperlink" Target="http://ec.europa.eu/priorities/jobs-growth-investment/index_en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c.europa.eu/priorities/economic-monetary-union/index_en.htm" TargetMode="External"/><Relationship Id="rId11" Type="http://schemas.openxmlformats.org/officeDocument/2006/relationships/hyperlink" Target="http://ec.europa.eu/priorities/democratic-change/index_en.htm" TargetMode="External"/><Relationship Id="rId5" Type="http://schemas.openxmlformats.org/officeDocument/2006/relationships/hyperlink" Target="http://ec.europa.eu/priorities/internal-market/index_en.htm" TargetMode="External"/><Relationship Id="rId10" Type="http://schemas.openxmlformats.org/officeDocument/2006/relationships/hyperlink" Target="http://ec.europa.eu/priorities/global-actor/index_en.htm" TargetMode="External"/><Relationship Id="rId4" Type="http://schemas.openxmlformats.org/officeDocument/2006/relationships/hyperlink" Target="http://ec.europa.eu/priorities/energy-union/index_en.htm" TargetMode="External"/><Relationship Id="rId9" Type="http://schemas.openxmlformats.org/officeDocument/2006/relationships/hyperlink" Target="http://ec.europa.eu/priorities/migration/index_en.ht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sz="quarter" idx="10"/>
          </p:nvPr>
        </p:nvSpPr>
        <p:spPr>
          <a:xfrm>
            <a:off x="0" y="4509121"/>
            <a:ext cx="9143999" cy="1224136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Looking ahead - where is Europe going and what does adult education have to say?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1"/>
          </p:nvPr>
        </p:nvSpPr>
        <p:spPr>
          <a:xfrm>
            <a:off x="1" y="5805488"/>
            <a:ext cx="9144000" cy="93662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i-FI" dirty="0" smtClean="0">
                <a:solidFill>
                  <a:schemeClr val="bg1"/>
                </a:solidFill>
              </a:rPr>
              <a:t>Oslo, 8 September 2015</a:t>
            </a:r>
          </a:p>
          <a:p>
            <a:pPr marL="0" indent="0" algn="ctr">
              <a:buNone/>
            </a:pPr>
            <a:r>
              <a:rPr lang="fi-FI" sz="2200" i="1" dirty="0" smtClean="0">
                <a:solidFill>
                  <a:schemeClr val="bg1"/>
                </a:solidFill>
              </a:rPr>
              <a:t>Gina Ebner</a:t>
            </a:r>
            <a:endParaRPr lang="fi-FI" sz="2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42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Social cohesion, equity </a:t>
            </a:r>
            <a:r>
              <a:rPr lang="en-US" dirty="0" smtClean="0"/>
              <a:t>&amp; equality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‘Low skills trap’</a:t>
            </a:r>
          </a:p>
          <a:p>
            <a:r>
              <a:rPr lang="en-US" dirty="0"/>
              <a:t>Adult education can compensate a lack of education in earlier life and enable social mobility. 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basic skills training to second chance schools and language learning for migrants – adult education provides many opportunities to improve individuals </a:t>
            </a:r>
            <a:r>
              <a:rPr lang="en-US" dirty="0" smtClean="0"/>
              <a:t>lives</a:t>
            </a:r>
          </a:p>
          <a:p>
            <a:r>
              <a:rPr lang="en-US" dirty="0" err="1" smtClean="0"/>
              <a:t>Equalise</a:t>
            </a:r>
            <a:r>
              <a:rPr lang="en-US" dirty="0" smtClean="0"/>
              <a:t> </a:t>
            </a:r>
            <a:r>
              <a:rPr lang="en-US" dirty="0"/>
              <a:t>societies on a larger scale and to create fairer societies as well as more economic </a:t>
            </a:r>
            <a:r>
              <a:rPr lang="en-US" dirty="0" smtClean="0"/>
              <a:t>growth</a:t>
            </a:r>
          </a:p>
        </p:txBody>
      </p:sp>
    </p:spTree>
    <p:extLst>
      <p:ext uri="{BB962C8B-B14F-4D97-AF65-F5344CB8AC3E}">
        <p14:creationId xmlns:p14="http://schemas.microsoft.com/office/powerpoint/2010/main" val="87464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and </a:t>
            </a:r>
            <a:r>
              <a:rPr lang="en-US" dirty="0" err="1"/>
              <a:t>digitalisation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Learning workers and employees are important for innovation, productivity, competitiveness and </a:t>
            </a:r>
            <a:r>
              <a:rPr lang="en-US" dirty="0" smtClean="0"/>
              <a:t>entrepreneurship</a:t>
            </a:r>
          </a:p>
          <a:p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learning is good for </a:t>
            </a:r>
            <a:r>
              <a:rPr lang="en-US" dirty="0" smtClean="0"/>
              <a:t>employment</a:t>
            </a:r>
          </a:p>
          <a:p>
            <a:r>
              <a:rPr lang="en-US" dirty="0" smtClean="0"/>
              <a:t>More higher-skilled workers will be needed in the future</a:t>
            </a:r>
          </a:p>
          <a:p>
            <a:r>
              <a:rPr lang="en-US" dirty="0" smtClean="0"/>
              <a:t>Absolute necessity for digital skills – huge shifts in </a:t>
            </a:r>
            <a:r>
              <a:rPr lang="en-US" dirty="0" err="1" smtClean="0"/>
              <a:t>labour</a:t>
            </a:r>
            <a:r>
              <a:rPr lang="en-US" dirty="0" smtClean="0"/>
              <a:t> market and society in general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819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Migration and demographic change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for migrants</a:t>
            </a:r>
          </a:p>
          <a:p>
            <a:r>
              <a:rPr lang="en-US" dirty="0" smtClean="0"/>
              <a:t>Intercultural meetings and projects</a:t>
            </a:r>
          </a:p>
          <a:p>
            <a:r>
              <a:rPr lang="en-US" dirty="0" smtClean="0"/>
              <a:t>Older learners – active aging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221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Information </a:t>
            </a:r>
            <a:r>
              <a:rPr lang="en-GB" dirty="0"/>
              <a:t>and innovative </a:t>
            </a:r>
            <a:r>
              <a:rPr lang="en-GB" dirty="0" smtClean="0"/>
              <a:t>spaces </a:t>
            </a:r>
            <a:r>
              <a:rPr lang="en-GB" dirty="0"/>
              <a:t>to develop new life styles, new projects, new </a:t>
            </a:r>
            <a:r>
              <a:rPr lang="en-GB" dirty="0" smtClean="0"/>
              <a:t>approaches</a:t>
            </a:r>
          </a:p>
          <a:p>
            <a:r>
              <a:rPr lang="en-GB" dirty="0" smtClean="0"/>
              <a:t>Consumer education</a:t>
            </a:r>
          </a:p>
          <a:p>
            <a:r>
              <a:rPr lang="en-GB" dirty="0" smtClean="0"/>
              <a:t>Gardening </a:t>
            </a:r>
          </a:p>
          <a:p>
            <a:r>
              <a:rPr lang="en-GB" dirty="0" smtClean="0"/>
              <a:t>Ecological projects </a:t>
            </a:r>
          </a:p>
          <a:p>
            <a:r>
              <a:rPr lang="en-GB" dirty="0" smtClean="0"/>
              <a:t>Energy saving </a:t>
            </a:r>
          </a:p>
          <a:p>
            <a:r>
              <a:rPr lang="en-GB" dirty="0" smtClean="0"/>
              <a:t>Repair cafes….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46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contribute to EU 2020</a:t>
            </a:r>
          </a:p>
          <a:p>
            <a:r>
              <a:rPr lang="en-US" dirty="0" smtClean="0"/>
              <a:t>We contribute to Juncker’s agenda</a:t>
            </a:r>
          </a:p>
          <a:p>
            <a:r>
              <a:rPr lang="en-US" dirty="0" smtClean="0"/>
              <a:t>We can help transform lives and societies </a:t>
            </a:r>
          </a:p>
          <a:p>
            <a:r>
              <a:rPr lang="en-US" dirty="0" smtClean="0"/>
              <a:t>We repair but also change!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632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More outreach </a:t>
            </a:r>
          </a:p>
          <a:p>
            <a:r>
              <a:rPr lang="en-US" dirty="0" smtClean="0"/>
              <a:t>A better understanding of the shifts through </a:t>
            </a:r>
            <a:r>
              <a:rPr lang="en-US" dirty="0" err="1" smtClean="0"/>
              <a:t>digitalisation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Better </a:t>
            </a:r>
            <a:r>
              <a:rPr lang="en-US" dirty="0"/>
              <a:t>infrastructure in Southern and Eastern Europe (and beyond) …</a:t>
            </a:r>
          </a:p>
          <a:p>
            <a:r>
              <a:rPr lang="en-US" dirty="0"/>
              <a:t>Better funding </a:t>
            </a:r>
            <a:endParaRPr lang="en-US" dirty="0" smtClean="0"/>
          </a:p>
          <a:p>
            <a:r>
              <a:rPr lang="en-US" dirty="0" smtClean="0"/>
              <a:t>More European and global cooperation</a:t>
            </a:r>
          </a:p>
          <a:p>
            <a:r>
              <a:rPr lang="en-US" dirty="0" smtClean="0"/>
              <a:t>More innovation (methodology, research, etc.)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18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learning Europe!</a:t>
            </a:r>
          </a:p>
          <a:p>
            <a:r>
              <a:rPr lang="en-US" dirty="0" smtClean="0"/>
              <a:t>Everyone take a step up!</a:t>
            </a:r>
          </a:p>
          <a:p>
            <a:r>
              <a:rPr lang="en-US" dirty="0" err="1" smtClean="0"/>
              <a:t>Recognise</a:t>
            </a:r>
            <a:r>
              <a:rPr lang="en-US" dirty="0" smtClean="0"/>
              <a:t> the variety and breadth of adult education!</a:t>
            </a:r>
          </a:p>
          <a:p>
            <a:r>
              <a:rPr lang="en-US" dirty="0" smtClean="0"/>
              <a:t>Create an understanding of the power and joy of adult education!</a:t>
            </a:r>
          </a:p>
          <a:p>
            <a:r>
              <a:rPr lang="en-US" dirty="0" smtClean="0"/>
              <a:t>A European Year of adult learning 2018!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880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3059832" y="4653136"/>
            <a:ext cx="3096344" cy="792088"/>
          </a:xfrm>
          <a:prstGeom prst="rect">
            <a:avLst/>
          </a:prstGeom>
          <a:solidFill>
            <a:srgbClr val="009DBC"/>
          </a:solidFill>
          <a:ln>
            <a:solidFill>
              <a:srgbClr val="009D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ruutu 2"/>
          <p:cNvSpPr txBox="1"/>
          <p:nvPr/>
        </p:nvSpPr>
        <p:spPr>
          <a:xfrm>
            <a:off x="0" y="479715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7200" dirty="0" smtClean="0">
                <a:solidFill>
                  <a:schemeClr val="bg1"/>
                </a:solidFill>
                <a:latin typeface="+mj-lt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23648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Tahoma" pitchFamily="34" charset="0"/>
              <a:buChar char="•"/>
            </a:pPr>
            <a:r>
              <a:rPr lang="en-GB" sz="3400" dirty="0" smtClean="0">
                <a:solidFill>
                  <a:srgbClr val="000000"/>
                </a:solidFill>
                <a:ea typeface="MS Gothic" pitchFamily="49" charset="-128"/>
              </a:rPr>
              <a:t>Works </a:t>
            </a:r>
            <a:r>
              <a:rPr lang="en-GB" sz="3400" dirty="0">
                <a:solidFill>
                  <a:srgbClr val="000000"/>
                </a:solidFill>
                <a:ea typeface="MS Gothic" pitchFamily="49" charset="-128"/>
              </a:rPr>
              <a:t>with </a:t>
            </a:r>
            <a:r>
              <a:rPr lang="en-GB" sz="3400" dirty="0" smtClean="0">
                <a:solidFill>
                  <a:srgbClr val="000000"/>
                </a:solidFill>
                <a:ea typeface="MS Gothic" pitchFamily="49" charset="-128"/>
              </a:rPr>
              <a:t>(non-formal) </a:t>
            </a:r>
            <a:r>
              <a:rPr lang="en-GB" sz="3400" b="1" dirty="0" smtClean="0">
                <a:solidFill>
                  <a:srgbClr val="000000"/>
                </a:solidFill>
                <a:ea typeface="MS Gothic" pitchFamily="49" charset="-128"/>
              </a:rPr>
              <a:t>adult </a:t>
            </a:r>
            <a:r>
              <a:rPr lang="en-GB" sz="3400" b="1" dirty="0">
                <a:solidFill>
                  <a:srgbClr val="000000"/>
                </a:solidFill>
                <a:ea typeface="MS Gothic" pitchFamily="49" charset="-128"/>
              </a:rPr>
              <a:t>education </a:t>
            </a:r>
            <a:r>
              <a:rPr lang="en-GB" sz="3400" dirty="0">
                <a:solidFill>
                  <a:srgbClr val="000000"/>
                </a:solidFill>
                <a:ea typeface="MS Gothic" pitchFamily="49" charset="-128"/>
              </a:rPr>
              <a:t>and</a:t>
            </a:r>
            <a:r>
              <a:rPr lang="en-GB" sz="3400" b="1" dirty="0">
                <a:solidFill>
                  <a:srgbClr val="000000"/>
                </a:solidFill>
                <a:ea typeface="MS Gothic" pitchFamily="49" charset="-128"/>
              </a:rPr>
              <a:t> lifelong learning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Tahoma" pitchFamily="34" charset="0"/>
              <a:buChar char="•"/>
            </a:pPr>
            <a:r>
              <a:rPr lang="en-GB" sz="3400" dirty="0" smtClean="0">
                <a:solidFill>
                  <a:srgbClr val="000000"/>
                </a:solidFill>
                <a:ea typeface="MS Gothic" pitchFamily="49" charset="-128"/>
              </a:rPr>
              <a:t>Is </a:t>
            </a:r>
            <a:r>
              <a:rPr lang="en-GB" sz="3400" dirty="0">
                <a:solidFill>
                  <a:srgbClr val="000000"/>
                </a:solidFill>
                <a:ea typeface="MS Gothic" pitchFamily="49" charset="-128"/>
              </a:rPr>
              <a:t>an association with </a:t>
            </a:r>
            <a:r>
              <a:rPr lang="en-GB" sz="3400" b="1" dirty="0">
                <a:solidFill>
                  <a:srgbClr val="000000"/>
                </a:solidFill>
                <a:ea typeface="MS Gothic" pitchFamily="49" charset="-128"/>
              </a:rPr>
              <a:t>137 members</a:t>
            </a:r>
            <a:r>
              <a:rPr lang="en-GB" sz="3400" dirty="0">
                <a:solidFill>
                  <a:srgbClr val="000000"/>
                </a:solidFill>
                <a:ea typeface="MS Gothic" pitchFamily="49" charset="-128"/>
              </a:rPr>
              <a:t>, from </a:t>
            </a:r>
            <a:r>
              <a:rPr lang="en-GB" sz="3400" b="1" dirty="0">
                <a:solidFill>
                  <a:srgbClr val="000000"/>
                </a:solidFill>
                <a:ea typeface="MS Gothic" pitchFamily="49" charset="-128"/>
              </a:rPr>
              <a:t>44 countries, </a:t>
            </a:r>
            <a:r>
              <a:rPr lang="en-GB" sz="3400" dirty="0">
                <a:solidFill>
                  <a:srgbClr val="000000"/>
                </a:solidFill>
                <a:ea typeface="MS Gothic" pitchFamily="49" charset="-128"/>
              </a:rPr>
              <a:t>representing </a:t>
            </a:r>
            <a:r>
              <a:rPr lang="en-GB" sz="3400" b="1" dirty="0">
                <a:solidFill>
                  <a:srgbClr val="000000"/>
                </a:solidFill>
                <a:ea typeface="MS Gothic" pitchFamily="49" charset="-128"/>
              </a:rPr>
              <a:t>5000 </a:t>
            </a:r>
            <a:r>
              <a:rPr lang="en-GB" sz="3400" b="1" dirty="0" smtClean="0">
                <a:solidFill>
                  <a:srgbClr val="000000"/>
                </a:solidFill>
                <a:ea typeface="MS Gothic" pitchFamily="49" charset="-128"/>
              </a:rPr>
              <a:t>associations</a:t>
            </a: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en-GB" sz="3400" dirty="0">
                <a:solidFill>
                  <a:srgbClr val="000000"/>
                </a:solidFill>
                <a:ea typeface="MS Gothic" pitchFamily="49" charset="-128"/>
              </a:rPr>
              <a:t>Represents </a:t>
            </a:r>
            <a:r>
              <a:rPr lang="en-GB" sz="3400" b="1" dirty="0">
                <a:solidFill>
                  <a:srgbClr val="000000"/>
                </a:solidFill>
                <a:ea typeface="MS Gothic" pitchFamily="49" charset="-128"/>
              </a:rPr>
              <a:t>civil society for adult learning</a:t>
            </a:r>
            <a:r>
              <a:rPr lang="en-GB" sz="3400" dirty="0">
                <a:solidFill>
                  <a:srgbClr val="000000"/>
                </a:solidFill>
                <a:ea typeface="MS Gothic" pitchFamily="49" charset="-128"/>
              </a:rPr>
              <a:t> and education at </a:t>
            </a:r>
            <a:r>
              <a:rPr lang="en-GB" sz="3400" b="1" dirty="0">
                <a:solidFill>
                  <a:srgbClr val="000000"/>
                </a:solidFill>
                <a:ea typeface="MS Gothic" pitchFamily="49" charset="-128"/>
              </a:rPr>
              <a:t>European level</a:t>
            </a:r>
          </a:p>
          <a:p>
            <a:pPr marL="342900" lvl="1" indent="-34290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</a:pPr>
            <a:r>
              <a:rPr lang="en-GB" sz="3400" dirty="0">
                <a:solidFill>
                  <a:srgbClr val="000000"/>
                </a:solidFill>
                <a:cs typeface="Tahoma" pitchFamily="34" charset="0"/>
              </a:rPr>
              <a:t>Raises the </a:t>
            </a:r>
            <a:r>
              <a:rPr lang="en-GB" sz="3400" b="1" dirty="0">
                <a:solidFill>
                  <a:srgbClr val="000000"/>
                </a:solidFill>
                <a:cs typeface="Tahoma" pitchFamily="34" charset="0"/>
              </a:rPr>
              <a:t>visibility of adult education</a:t>
            </a:r>
            <a:r>
              <a:rPr lang="en-GB" sz="3400" dirty="0">
                <a:solidFill>
                  <a:srgbClr val="000000"/>
                </a:solidFill>
                <a:cs typeface="Tahoma" pitchFamily="34" charset="0"/>
              </a:rPr>
              <a:t> and learning</a:t>
            </a:r>
            <a:endParaRPr lang="en-US" sz="3400" dirty="0"/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en-GB" sz="3400" dirty="0">
                <a:solidFill>
                  <a:srgbClr val="000000"/>
                </a:solidFill>
                <a:ea typeface="MS Gothic" pitchFamily="49" charset="-128"/>
              </a:rPr>
              <a:t>Influences </a:t>
            </a:r>
            <a:r>
              <a:rPr lang="en-GB" sz="3400" dirty="0" smtClean="0">
                <a:solidFill>
                  <a:srgbClr val="000000"/>
                </a:solidFill>
                <a:ea typeface="MS Gothic" pitchFamily="49" charset="-128"/>
              </a:rPr>
              <a:t>policy</a:t>
            </a: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</a:pPr>
            <a:r>
              <a:rPr lang="en-GB" sz="3400" dirty="0">
                <a:solidFill>
                  <a:srgbClr val="000000"/>
                </a:solidFill>
                <a:cs typeface="Tahoma" pitchFamily="34" charset="0"/>
              </a:rPr>
              <a:t>Works in </a:t>
            </a:r>
            <a:r>
              <a:rPr lang="en-GB" sz="3400" b="1" dirty="0">
                <a:solidFill>
                  <a:srgbClr val="000000"/>
                </a:solidFill>
                <a:cs typeface="Tahoma" pitchFamily="34" charset="0"/>
              </a:rPr>
              <a:t>projects</a:t>
            </a: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</a:pPr>
            <a:r>
              <a:rPr lang="en-GB" sz="3400" dirty="0" smtClean="0">
                <a:solidFill>
                  <a:srgbClr val="000000"/>
                </a:solidFill>
                <a:cs typeface="Tahoma" pitchFamily="34" charset="0"/>
              </a:rPr>
              <a:t>Provides </a:t>
            </a:r>
            <a:r>
              <a:rPr lang="en-GB" sz="3400" b="1" dirty="0">
                <a:solidFill>
                  <a:srgbClr val="000000"/>
                </a:solidFill>
                <a:cs typeface="Tahoma" pitchFamily="34" charset="0"/>
              </a:rPr>
              <a:t>information about adult education</a:t>
            </a:r>
            <a:r>
              <a:rPr lang="en-GB" sz="3400" dirty="0">
                <a:solidFill>
                  <a:srgbClr val="000000"/>
                </a:solidFill>
                <a:cs typeface="Tahoma" pitchFamily="34" charset="0"/>
              </a:rPr>
              <a:t> and learning in Europe</a:t>
            </a: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</a:pPr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65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basis of this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Adult education and learning for the 21</a:t>
            </a:r>
            <a:r>
              <a:rPr lang="en-US" baseline="30000" dirty="0" smtClean="0"/>
              <a:t>st</a:t>
            </a:r>
            <a:r>
              <a:rPr lang="en-US" dirty="0" smtClean="0"/>
              <a:t> century – we need to demonstrate the value of adult education to policy makers</a:t>
            </a:r>
          </a:p>
          <a:p>
            <a:r>
              <a:rPr lang="en-US" dirty="0" smtClean="0"/>
              <a:t>We need a ‘double vision’ – make the economic case at the same time as the human rights / transformation / democracy case</a:t>
            </a:r>
          </a:p>
          <a:p>
            <a:pPr marL="1828800" lvl="4" indent="0">
              <a:buNone/>
            </a:pPr>
            <a:endParaRPr lang="en-US" sz="800" dirty="0" smtClean="0"/>
          </a:p>
          <a:p>
            <a:pPr marL="1828800" lvl="4" indent="0">
              <a:buNone/>
            </a:pPr>
            <a:r>
              <a:rPr lang="en-US" sz="3200" dirty="0" smtClean="0"/>
              <a:t>Our manifesto </a:t>
            </a: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827584" y="4911111"/>
            <a:ext cx="122413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6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EU Strategies – Europe 2020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b="1" dirty="0"/>
              <a:t>Europe 2020 </a:t>
            </a:r>
            <a:r>
              <a:rPr lang="en-US" sz="3400" b="1" dirty="0" smtClean="0"/>
              <a:t> </a:t>
            </a:r>
            <a:r>
              <a:rPr lang="en-US" sz="3400" b="1" dirty="0"/>
              <a:t>was launched in 2010 to create the conditions for smart, sustainable </a:t>
            </a:r>
            <a:r>
              <a:rPr lang="en-US" sz="3400" b="1" dirty="0" smtClean="0"/>
              <a:t>and </a:t>
            </a:r>
            <a:r>
              <a:rPr lang="en-US" sz="3400" b="1" dirty="0"/>
              <a:t>inclusive growth. </a:t>
            </a:r>
            <a:endParaRPr lang="en-US" sz="3400" b="1" dirty="0" smtClean="0"/>
          </a:p>
          <a:p>
            <a:pPr marL="0" indent="0">
              <a:buNone/>
            </a:pPr>
            <a:r>
              <a:rPr lang="en-US" dirty="0" smtClean="0"/>
              <a:t>5 targets:</a:t>
            </a:r>
          </a:p>
          <a:p>
            <a:pPr marL="0" indent="0">
              <a:buNone/>
            </a:pPr>
            <a:r>
              <a:rPr lang="en-US" dirty="0" smtClean="0"/>
              <a:t>1.</a:t>
            </a:r>
            <a:r>
              <a:rPr lang="en-US" b="1" dirty="0" smtClean="0"/>
              <a:t> Employment:</a:t>
            </a:r>
            <a:r>
              <a:rPr lang="en-US" dirty="0" smtClean="0"/>
              <a:t> </a:t>
            </a:r>
            <a:r>
              <a:rPr lang="en-US" dirty="0"/>
              <a:t>75% of the 20-64 year-olds to be employed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b="1" dirty="0" smtClean="0"/>
              <a:t>R&amp;D:</a:t>
            </a:r>
            <a:r>
              <a:rPr lang="en-US" b="1" dirty="0"/>
              <a:t> </a:t>
            </a:r>
            <a:r>
              <a:rPr lang="en-US" dirty="0"/>
              <a:t> 3% of the EU's GDP to be invested in R&amp;D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b="1" dirty="0"/>
              <a:t>Climate change </a:t>
            </a:r>
            <a:r>
              <a:rPr lang="en-US" b="1" dirty="0" smtClean="0"/>
              <a:t>&amp; energy: </a:t>
            </a:r>
            <a:r>
              <a:rPr lang="en-US" b="1" dirty="0"/>
              <a:t>sustainability</a:t>
            </a:r>
            <a:r>
              <a:rPr lang="en-US" dirty="0"/>
              <a:t> </a:t>
            </a:r>
            <a:r>
              <a:rPr lang="en-US" b="1" dirty="0"/>
              <a:t>greenhouse gas emissions 20%</a:t>
            </a:r>
            <a:r>
              <a:rPr lang="en-US" dirty="0"/>
              <a:t> (or </a:t>
            </a:r>
            <a:r>
              <a:rPr lang="en-US" b="1" dirty="0" smtClean="0"/>
              <a:t>30</a:t>
            </a:r>
            <a:r>
              <a:rPr lang="en-US" b="1" dirty="0"/>
              <a:t>%</a:t>
            </a:r>
            <a:r>
              <a:rPr lang="en-US" dirty="0"/>
              <a:t>, if the conditions are right) </a:t>
            </a:r>
            <a:r>
              <a:rPr lang="en-US" b="1" dirty="0"/>
              <a:t>lower than </a:t>
            </a:r>
            <a:r>
              <a:rPr lang="en-US" b="1" dirty="0" smtClean="0"/>
              <a:t>1990, 20</a:t>
            </a:r>
            <a:r>
              <a:rPr lang="en-US" b="1" dirty="0"/>
              <a:t>% of energy from </a:t>
            </a:r>
            <a:r>
              <a:rPr lang="en-US" b="1" dirty="0" smtClean="0"/>
              <a:t>renewables, 20</a:t>
            </a:r>
            <a:r>
              <a:rPr lang="en-US" b="1" dirty="0"/>
              <a:t>% increase in energy efficiency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b="1" dirty="0" smtClean="0"/>
              <a:t>Education:</a:t>
            </a:r>
            <a:r>
              <a:rPr lang="en-US" dirty="0" smtClean="0"/>
              <a:t> </a:t>
            </a:r>
            <a:r>
              <a:rPr lang="en-US" b="1" dirty="0"/>
              <a:t>Reducing the rates of early school leaving below 10%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b="1" dirty="0" smtClean="0"/>
              <a:t>at </a:t>
            </a:r>
            <a:r>
              <a:rPr lang="en-US" b="1" dirty="0"/>
              <a:t>least 40% of 30-34–year-olds completing third level education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b="1" dirty="0"/>
              <a:t>Fighting poverty and social </a:t>
            </a:r>
            <a:r>
              <a:rPr lang="en-US" b="1" dirty="0" smtClean="0"/>
              <a:t>exclusion:</a:t>
            </a:r>
            <a:r>
              <a:rPr lang="en-US" dirty="0" smtClean="0"/>
              <a:t> </a:t>
            </a:r>
            <a:r>
              <a:rPr lang="en-US" dirty="0"/>
              <a:t>at least </a:t>
            </a:r>
            <a:r>
              <a:rPr lang="en-US" b="1" dirty="0"/>
              <a:t>20 million fewer people in or at risk of poverty and social exclusion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431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Juncker’s 10-point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hlinkClick r:id="rId2"/>
              </a:rPr>
              <a:t>A New Boost for Jobs, Growth and Investment</a:t>
            </a:r>
            <a:endParaRPr lang="en-US" dirty="0"/>
          </a:p>
          <a:p>
            <a:r>
              <a:rPr lang="en-US" dirty="0">
                <a:hlinkClick r:id="rId3"/>
              </a:rPr>
              <a:t>A Connected Digital Single Market</a:t>
            </a:r>
            <a:endParaRPr lang="en-US" dirty="0"/>
          </a:p>
          <a:p>
            <a:r>
              <a:rPr lang="en-US" dirty="0">
                <a:hlinkClick r:id="rId4"/>
              </a:rPr>
              <a:t>A Resilient Energy Union with a Forward-Looking Climate Change Policy</a:t>
            </a:r>
            <a:endParaRPr lang="en-US" dirty="0"/>
          </a:p>
          <a:p>
            <a:r>
              <a:rPr lang="en-US" dirty="0">
                <a:hlinkClick r:id="rId5"/>
              </a:rPr>
              <a:t>A Deeper </a:t>
            </a:r>
            <a:r>
              <a:rPr lang="en-US" dirty="0" smtClean="0">
                <a:hlinkClick r:id="rId5"/>
              </a:rPr>
              <a:t>and Fairer </a:t>
            </a:r>
            <a:r>
              <a:rPr lang="en-US" dirty="0">
                <a:hlinkClick r:id="rId5"/>
              </a:rPr>
              <a:t>Internal Market with a Strengthened Industrial Base</a:t>
            </a:r>
            <a:endParaRPr lang="en-US" dirty="0"/>
          </a:p>
          <a:p>
            <a:r>
              <a:rPr lang="en-US" dirty="0">
                <a:hlinkClick r:id="rId6"/>
              </a:rPr>
              <a:t>A Deeper and Fairer Economic and Monetary Union</a:t>
            </a:r>
            <a:endParaRPr lang="en-US" dirty="0"/>
          </a:p>
          <a:p>
            <a:r>
              <a:rPr lang="en-US" dirty="0">
                <a:hlinkClick r:id="rId7"/>
              </a:rPr>
              <a:t>A Reasonable and Balanced Free Trade Agreement with the U.S.</a:t>
            </a:r>
            <a:endParaRPr lang="en-US" dirty="0"/>
          </a:p>
          <a:p>
            <a:r>
              <a:rPr lang="en-US" dirty="0">
                <a:hlinkClick r:id="rId8"/>
              </a:rPr>
              <a:t>An Area of Justice and Fundamental Rights Based on Mutual Trust</a:t>
            </a:r>
            <a:endParaRPr lang="en-US" dirty="0"/>
          </a:p>
          <a:p>
            <a:r>
              <a:rPr lang="en-US" dirty="0">
                <a:hlinkClick r:id="rId9"/>
              </a:rPr>
              <a:t>A New Policy on Migration</a:t>
            </a:r>
            <a:endParaRPr lang="en-US" dirty="0"/>
          </a:p>
          <a:p>
            <a:r>
              <a:rPr lang="en-US" dirty="0">
                <a:hlinkClick r:id="rId10"/>
              </a:rPr>
              <a:t>A Stronger Global Actor</a:t>
            </a:r>
            <a:endParaRPr lang="en-US" dirty="0"/>
          </a:p>
          <a:p>
            <a:r>
              <a:rPr lang="en-US" dirty="0">
                <a:hlinkClick r:id="rId11"/>
              </a:rPr>
              <a:t>A Union of Democratic </a:t>
            </a:r>
            <a:r>
              <a:rPr lang="en-US" dirty="0" smtClean="0">
                <a:hlinkClick r:id="rId11"/>
              </a:rPr>
              <a:t>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183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Low basic skills (PIAAC)</a:t>
            </a:r>
          </a:p>
          <a:p>
            <a:r>
              <a:rPr lang="en-US" dirty="0" smtClean="0"/>
              <a:t>Job mismatches</a:t>
            </a:r>
          </a:p>
          <a:p>
            <a:r>
              <a:rPr lang="en-US" dirty="0" smtClean="0"/>
              <a:t>Youth unemployment</a:t>
            </a:r>
          </a:p>
          <a:p>
            <a:r>
              <a:rPr lang="en-US" dirty="0" smtClean="0"/>
              <a:t>Increasing </a:t>
            </a:r>
            <a:r>
              <a:rPr lang="en-US" dirty="0" err="1" smtClean="0"/>
              <a:t>radicalisation</a:t>
            </a:r>
            <a:endParaRPr lang="en-US" dirty="0" smtClean="0"/>
          </a:p>
          <a:p>
            <a:r>
              <a:rPr lang="en-US" dirty="0"/>
              <a:t>Growing inequalities </a:t>
            </a:r>
          </a:p>
          <a:p>
            <a:r>
              <a:rPr lang="en-US" dirty="0" smtClean="0"/>
              <a:t>Nationalism </a:t>
            </a:r>
          </a:p>
          <a:p>
            <a:r>
              <a:rPr lang="en-US" dirty="0" smtClean="0"/>
              <a:t>Refugee crisis </a:t>
            </a:r>
          </a:p>
          <a:p>
            <a:r>
              <a:rPr lang="en-US" dirty="0" smtClean="0"/>
              <a:t>Not enough innovation and entrepreneurship</a:t>
            </a:r>
          </a:p>
        </p:txBody>
      </p:sp>
    </p:spTree>
    <p:extLst>
      <p:ext uri="{BB962C8B-B14F-4D97-AF65-F5344CB8AC3E}">
        <p14:creationId xmlns:p14="http://schemas.microsoft.com/office/powerpoint/2010/main" val="549022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answers do we have?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of them! (</a:t>
            </a:r>
            <a:r>
              <a:rPr lang="en-US" dirty="0" err="1" smtClean="0"/>
              <a:t>Eierlegende</a:t>
            </a:r>
            <a:r>
              <a:rPr lang="en-US" dirty="0" smtClean="0"/>
              <a:t> </a:t>
            </a:r>
            <a:r>
              <a:rPr lang="en-US" dirty="0" err="1" smtClean="0"/>
              <a:t>Wollmilchsau</a:t>
            </a:r>
            <a:r>
              <a:rPr lang="en-US" dirty="0" smtClean="0"/>
              <a:t>?)</a:t>
            </a:r>
          </a:p>
          <a:p>
            <a:r>
              <a:rPr lang="en-US" dirty="0" smtClean="0"/>
              <a:t>But a lot!</a:t>
            </a:r>
          </a:p>
          <a:p>
            <a:r>
              <a:rPr lang="en-US" dirty="0" smtClean="0"/>
              <a:t>And: Which kind of Europe do we want? A world worth living in? And what role for civil society?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258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Active citizenship, democracy and participation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European values, intercultural and interreligious dialogue (Peace agents in Sweden)</a:t>
            </a:r>
          </a:p>
          <a:p>
            <a:r>
              <a:rPr lang="en-US" dirty="0" smtClean="0"/>
              <a:t>But also local involvement (Citizens First project in Romania)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207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skills for individuals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skills</a:t>
            </a:r>
          </a:p>
          <a:p>
            <a:r>
              <a:rPr lang="en-US" dirty="0" smtClean="0"/>
              <a:t>Vocational skills – employment</a:t>
            </a:r>
          </a:p>
          <a:p>
            <a:r>
              <a:rPr lang="en-US" dirty="0" smtClean="0"/>
              <a:t>Entrance into more formal learning paths</a:t>
            </a:r>
          </a:p>
          <a:p>
            <a:r>
              <a:rPr lang="en-US" dirty="0" smtClean="0"/>
              <a:t>Family learning </a:t>
            </a:r>
          </a:p>
          <a:p>
            <a:r>
              <a:rPr lang="en-US" dirty="0" smtClean="0"/>
              <a:t>Health </a:t>
            </a:r>
          </a:p>
          <a:p>
            <a:r>
              <a:rPr lang="en-US" dirty="0" smtClean="0"/>
              <a:t>Enormous benefits for the individual (see Bell study) but also societies / economies</a:t>
            </a:r>
          </a:p>
        </p:txBody>
      </p:sp>
    </p:spTree>
    <p:extLst>
      <p:ext uri="{BB962C8B-B14F-4D97-AF65-F5344CB8AC3E}">
        <p14:creationId xmlns:p14="http://schemas.microsoft.com/office/powerpoint/2010/main" val="3474771809"/>
      </p:ext>
    </p:extLst>
  </p:cSld>
  <p:clrMapOvr>
    <a:masterClrMapping/>
  </p:clrMapOvr>
</p:sld>
</file>

<file path=ppt/theme/theme1.xml><?xml version="1.0" encoding="utf-8"?>
<a:theme xmlns:a="http://schemas.openxmlformats.org/drawingml/2006/main" name="EAEA_PPT_TEMPLATE_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AEA">
      <a:majorFont>
        <a:latin typeface="Myriad Pro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4" id="{485CAF99-E2AD-4BC3-B894-9ABF6FC3C0A0}" vid="{C4173EE6-E3CE-426D-B4C3-67E0663827D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9142AA449CF7A41B14BC53FAAEC2BBB" ma:contentTypeVersion="3" ma:contentTypeDescription="Luo uusi asiakirja." ma:contentTypeScope="" ma:versionID="8c7a3c801a4a295996b55e26192621ae">
  <xsd:schema xmlns:xsd="http://www.w3.org/2001/XMLSchema" xmlns:xs="http://www.w3.org/2001/XMLSchema" xmlns:p="http://schemas.microsoft.com/office/2006/metadata/properties" xmlns:ns2="ae970c35-7316-4f8e-9adc-152bcd3e4360" xmlns:ns3="92ea64e9-ec17-46e9-88cd-97364f57fbca" targetNamespace="http://schemas.microsoft.com/office/2006/metadata/properties" ma:root="true" ma:fieldsID="ea9f3b0e99f78269dc083ffe221df430" ns2:_="" ns3:_="">
    <xsd:import namespace="ae970c35-7316-4f8e-9adc-152bcd3e4360"/>
    <xsd:import namespace="92ea64e9-ec17-46e9-88cd-97364f57fbc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970c35-7316-4f8e-9adc-152bcd3e436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a64e9-ec17-46e9-88cd-97364f57fbca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5232F7-D979-406F-889B-A95677DA6D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962E0B-9C37-4D0E-B8AF-96397E5643B1}">
  <ds:schemaRefs>
    <ds:schemaRef ds:uri="ae970c35-7316-4f8e-9adc-152bcd3e4360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92ea64e9-ec17-46e9-88cd-97364f57fbc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AEB8BA9-8DFB-43BB-B61C-C61B435AC1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970c35-7316-4f8e-9adc-152bcd3e4360"/>
    <ds:schemaRef ds:uri="92ea64e9-ec17-46e9-88cd-97364f57fb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EAEA_PPT_TEMPLATE_2015</Template>
  <TotalTime>1442</TotalTime>
  <Words>660</Words>
  <Application>Microsoft Office PowerPoint</Application>
  <PresentationFormat>Skjermfremvisning (4:3)</PresentationFormat>
  <Paragraphs>101</Paragraphs>
  <Slides>17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17</vt:i4>
      </vt:variant>
    </vt:vector>
  </HeadingPairs>
  <TitlesOfParts>
    <vt:vector size="23" baseType="lpstr">
      <vt:lpstr>MS Gothic</vt:lpstr>
      <vt:lpstr>Arial</vt:lpstr>
      <vt:lpstr>Calibri</vt:lpstr>
      <vt:lpstr>Myriad Pro</vt:lpstr>
      <vt:lpstr>Tahoma</vt:lpstr>
      <vt:lpstr>EAEA_PPT_TEMPLATE_2015</vt:lpstr>
      <vt:lpstr>PowerPoint-presentasjon</vt:lpstr>
      <vt:lpstr>EAEA</vt:lpstr>
      <vt:lpstr>The basis of this presentation</vt:lpstr>
      <vt:lpstr>EU Strategies – Europe 2020</vt:lpstr>
      <vt:lpstr>Juncker’s 10-point agenda</vt:lpstr>
      <vt:lpstr>Other challenges</vt:lpstr>
      <vt:lpstr>What answers do we have?</vt:lpstr>
      <vt:lpstr>Active citizenship, democracy and participation</vt:lpstr>
      <vt:lpstr>Life skills for individuals</vt:lpstr>
      <vt:lpstr>Social cohesion, equity &amp; equality </vt:lpstr>
      <vt:lpstr>Employment and digitalisation</vt:lpstr>
      <vt:lpstr>Migration and demographic change </vt:lpstr>
      <vt:lpstr>Sustainability</vt:lpstr>
      <vt:lpstr>What we do</vt:lpstr>
      <vt:lpstr>What we need</vt:lpstr>
      <vt:lpstr>Our proposals</vt:lpstr>
      <vt:lpstr>PowerPoint-presentasjon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Gina Ebner</dc:creator>
  <cp:lastModifiedBy>Albert Einarsson</cp:lastModifiedBy>
  <cp:revision>15</cp:revision>
  <cp:lastPrinted>2013-01-21T14:08:05Z</cp:lastPrinted>
  <dcterms:created xsi:type="dcterms:W3CDTF">2015-08-31T10:33:22Z</dcterms:created>
  <dcterms:modified xsi:type="dcterms:W3CDTF">2015-09-10T11:23:42Z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0x010100E9142AA449CF7A41B14BC53FAAEC2BBB</vt:lpwstr>
  </property>
</Properties>
</file>